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B_9C6A02CD.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83_B46997E9.xml" ContentType="application/vnd.ms-powerpoint.comments+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comments/modernComment_1B0_FB1FB3E1.xml" ContentType="application/vnd.ms-powerpoint.comments+xml"/>
  <Override PartName="/ppt/tags/tag3.xml" ContentType="application/vnd.openxmlformats-officedocument.presentationml.tags+xml"/>
  <Override PartName="/ppt/notesSlides/notesSlide7.xml" ContentType="application/vnd.openxmlformats-officedocument.presentationml.notesSlide+xml"/>
  <Override PartName="/ppt/comments/modernComment_248_262CD279.xml" ContentType="application/vnd.ms-powerpoint.comments+xml"/>
  <Override PartName="/ppt/tags/tag4.xml" ContentType="application/vnd.openxmlformats-officedocument.presentationml.tags+xml"/>
  <Override PartName="/ppt/notesSlides/notesSlide8.xml" ContentType="application/vnd.openxmlformats-officedocument.presentationml.notesSlide+xml"/>
  <Override PartName="/ppt/comments/modernComment_7FF64BF6_8E1240CA.xml" ContentType="application/vnd.ms-powerpoint.comment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8D_F5D41C2A.xml" ContentType="application/vnd.ms-powerpoint.comments+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4"/>
    <p:sldMasterId id="2147483725" r:id="rId5"/>
  </p:sldMasterIdLst>
  <p:notesMasterIdLst>
    <p:notesMasterId r:id="rId21"/>
  </p:notesMasterIdLst>
  <p:sldIdLst>
    <p:sldId id="471" r:id="rId6"/>
    <p:sldId id="363" r:id="rId7"/>
    <p:sldId id="413" r:id="rId8"/>
    <p:sldId id="387" r:id="rId9"/>
    <p:sldId id="419" r:id="rId10"/>
    <p:sldId id="432" r:id="rId11"/>
    <p:sldId id="584" r:id="rId12"/>
    <p:sldId id="2146847734" r:id="rId13"/>
    <p:sldId id="2146847735" r:id="rId14"/>
    <p:sldId id="397" r:id="rId15"/>
    <p:sldId id="2146847733" r:id="rId16"/>
    <p:sldId id="2146847736" r:id="rId17"/>
    <p:sldId id="2146847737" r:id="rId18"/>
    <p:sldId id="2146847738" r:id="rId19"/>
    <p:sldId id="583" r:id="rId20"/>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255833-67BE-CE7E-6E89-7869ECC51E82}" name="Carrie Stanton" initials="" userId="S::cstanton@ushealthconnect.com::fb076fe4-310e-4936-b27b-20ca150e18dc" providerId="AD"/>
  <p188:author id="{1171E8C0-19C7-4427-0209-D105C15A2C31}" name="Katie Sheridan" initials="KS" userId="S::ksheridan@ushealthconnect.com::ba375d21-2c20-4dd0-9850-7896869392b2" providerId="AD"/>
  <p188:author id="{2BCAD4F5-E969-6771-D543-761CBAD5BD7E}" name="Cindy Davidson" initials="CD" userId="S::cdavidson@ushealthconnect.com::03062326-39c5-45f7-aba2-5036e27cfdb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FB7C7"/>
    <a:srgbClr val="F79325"/>
    <a:srgbClr val="305EA2"/>
    <a:srgbClr val="3B6FBB"/>
    <a:srgbClr val="FF9790"/>
    <a:srgbClr val="E0E0E0"/>
    <a:srgbClr val="3A81BA"/>
    <a:srgbClr val="D2E1B0"/>
    <a:srgbClr val="E0A3A3"/>
    <a:srgbClr val="BBD1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35655A-6ECF-49E3-A502-09D16B286556}" v="16" dt="2024-10-11T19:37:04.651"/>
    <p1510:client id="{E9001103-5AB1-1940-B694-46A04ECEDB40}" v="29" dt="2024-10-10T22:31:26.694"/>
  </p1510:revLst>
</p1510:revInfo>
</file>

<file path=ppt/tableStyles.xml><?xml version="1.0" encoding="utf-8"?>
<a:tblStyleLst xmlns:a="http://schemas.openxmlformats.org/drawingml/2006/main" def="{87F73EE7-ED21-4010-95B0-F6D95CACF8EE}">
  <a:tblStyle styleId="{87F73EE7-ED21-4010-95B0-F6D95CACF8EE}" styleName="Table_0">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F8FCFC"/>
          </a:solidFill>
        </a:fill>
      </a:tcStyle>
    </a:wholeTbl>
    <a:band1H>
      <a:tcStyle>
        <a:tcBdr/>
        <a:fill>
          <a:solidFill>
            <a:srgbClr val="F1F8F9"/>
          </a:solidFill>
        </a:fill>
      </a:tcStyle>
    </a:band1H>
    <a:band1V>
      <a:tcStyle>
        <a:tcBdr/>
        <a:fill>
          <a:solidFill>
            <a:srgbClr val="F1F8F9"/>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10C42A5D-49D4-476A-8983-4B7A85BB3B73}" styleName="Table_1">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F8FCFC"/>
          </a:solidFill>
        </a:fill>
      </a:tcStyle>
    </a:wholeTbl>
    <a:band1H>
      <a:tcStyle>
        <a:tcBdr/>
        <a:fill>
          <a:solidFill>
            <a:srgbClr val="F1F8F9"/>
          </a:solidFill>
        </a:fill>
      </a:tcStyle>
    </a:band1H>
    <a:band1V>
      <a:tcStyle>
        <a:tcBdr/>
        <a:fill>
          <a:solidFill>
            <a:srgbClr val="F1F8F9"/>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778543B8-D571-4CD1-BB96-DDE36119AA0B}" styleName="Table_2">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F8FCFC"/>
          </a:solidFill>
        </a:fill>
      </a:tcStyle>
    </a:wholeTbl>
    <a:band1H>
      <a:tcStyle>
        <a:tcBdr/>
        <a:fill>
          <a:solidFill>
            <a:srgbClr val="F1F8F9"/>
          </a:solidFill>
        </a:fill>
      </a:tcStyle>
    </a:band1H>
    <a:band1V>
      <a:tcStyle>
        <a:tcBdr/>
        <a:fill>
          <a:solidFill>
            <a:srgbClr val="F1F8F9"/>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3BF64619-BC21-40F1-91D6-1E2EA64201F6}" styleName="Table_3">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F8FCFC"/>
          </a:solidFill>
        </a:fill>
      </a:tcStyle>
    </a:wholeTbl>
    <a:band1H>
      <a:tcStyle>
        <a:tcBdr/>
        <a:fill>
          <a:solidFill>
            <a:srgbClr val="F1F8F9"/>
          </a:solidFill>
        </a:fill>
      </a:tcStyle>
    </a:band1H>
    <a:band1V>
      <a:tcStyle>
        <a:tcBdr/>
        <a:fill>
          <a:solidFill>
            <a:srgbClr val="F1F8F9"/>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0" autoAdjust="0"/>
    <p:restoredTop sz="94694"/>
  </p:normalViewPr>
  <p:slideViewPr>
    <p:cSldViewPr snapToGrid="0">
      <p:cViewPr varScale="1">
        <p:scale>
          <a:sx n="93" d="100"/>
          <a:sy n="93" d="100"/>
        </p:scale>
        <p:origin x="508"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omments/modernComment_16B_9C6A02CD.xml><?xml version="1.0" encoding="utf-8"?>
<p188:cmLst xmlns:a="http://schemas.openxmlformats.org/drawingml/2006/main" xmlns:r="http://schemas.openxmlformats.org/officeDocument/2006/relationships" xmlns:p188="http://schemas.microsoft.com/office/powerpoint/2018/8/main">
  <p188:cm id="{71B8843B-CC91-4944-89DE-14267795FAEB}" authorId="{25255833-67BE-CE7E-6E89-7869ECC51E82}" created="2024-10-10T22:35:13.830">
    <pc:sldMkLst xmlns:pc="http://schemas.microsoft.com/office/powerpoint/2013/main/command">
      <pc:docMk/>
      <pc:sldMk cId="2624193229" sldId="363"/>
    </pc:sldMkLst>
    <p188:txBody>
      <a:bodyPr/>
      <a:lstStyle/>
      <a:p>
        <a:r>
          <a:rPr lang="en-US"/>
          <a:t>Slight reformatting</a:t>
        </a:r>
      </a:p>
    </p188:txBody>
  </p188:cm>
</p188:cmLst>
</file>

<file path=ppt/comments/modernComment_183_B46997E9.xml><?xml version="1.0" encoding="utf-8"?>
<p188:cmLst xmlns:a="http://schemas.openxmlformats.org/drawingml/2006/main" xmlns:r="http://schemas.openxmlformats.org/officeDocument/2006/relationships" xmlns:p188="http://schemas.microsoft.com/office/powerpoint/2018/8/main">
  <p188:cm id="{7BA27350-5022-4E5D-A987-E62DAE80CAB6}" authorId="{2BCAD4F5-E969-6771-D543-761CBAD5BD7E}" status="resolved" created="2024-10-02T17:20:07.192" complete="100000">
    <ac:txMkLst xmlns:ac="http://schemas.microsoft.com/office/drawing/2013/main/command">
      <pc:docMk xmlns:pc="http://schemas.microsoft.com/office/powerpoint/2013/main/command"/>
      <pc:sldMk xmlns:pc="http://schemas.microsoft.com/office/powerpoint/2013/main/command" cId="3026819049" sldId="387"/>
      <ac:spMk id="46" creationId="{67E716F5-70E4-DC15-BD61-2AFE21B54470}"/>
      <ac:txMk cp="0" len="53">
        <ac:context len="110" hash="3494278871"/>
      </ac:txMk>
    </ac:txMkLst>
    <p188:pos x="2702532" y="230275"/>
    <p188:replyLst>
      <p188:reply id="{B52A9371-29F6-4625-94D7-CA736E495B61}" authorId="{1171E8C0-19C7-4427-0209-D105C15A2C31}" created="2024-10-07T16:03:25.163">
        <p188:txBody>
          <a:bodyPr/>
          <a:lstStyle/>
          <a:p>
            <a:r>
              <a:rPr lang="en-US"/>
              <a:t>[@Cindy Davidson] I believe this is it, and I changed the ref:
Maron BA, Hess E, Maddox TM, Opotowsky AR, Tedford RJ, Lahm T, Joynt KE, Kass DJ, Stephens T, Stanislawski MA, Swenson ER, Goldstein RH, Leopold JA, Zamanian RT, Elwing JM, Plomondon ME, Grunwald GK, Barón AE, Rumsfeld JS, Choudhary G. Association of Borderline Pulmonary Hypertension With Mortality and Hospitalization in a Large Patient Cohort: Insights From the Veterans Affairs Clinical Assessment, Reporting, and Tracking Program. Circulation. 2016 Mar 29;133(13):1240-8. doi: 10.1161/CIRCULATIONAHA.115.020207.</a:t>
            </a:r>
          </a:p>
        </p188:txBody>
      </p188:reply>
    </p188:replyLst>
    <p188:txBody>
      <a:bodyPr/>
      <a:lstStyle/>
      <a:p>
        <a:r>
          <a:rPr lang="en-US"/>
          <a:t>Can't find this ref - maybe it's this one:
Kolte D, et al. J Am Heart Assoc. 2018;7(18):e009729.
https://www.ncbi.nlm.nih.gov/pmc/articles/PMC6222957/</a:t>
        </a:r>
      </a:p>
    </p188:txBody>
  </p188:cm>
</p188:cmLst>
</file>

<file path=ppt/comments/modernComment_18D_F5D41C2A.xml><?xml version="1.0" encoding="utf-8"?>
<p188:cmLst xmlns:a="http://schemas.openxmlformats.org/drawingml/2006/main" xmlns:r="http://schemas.openxmlformats.org/officeDocument/2006/relationships" xmlns:p188="http://schemas.microsoft.com/office/powerpoint/2018/8/main">
  <p188:cm id="{CF31D9ED-F42C-704C-9AF1-6AB1DBDB9155}" authorId="{25255833-67BE-CE7E-6E89-7869ECC51E82}" created="2024-10-10T20:04:04.470">
    <pc:sldMkLst xmlns:pc="http://schemas.microsoft.com/office/powerpoint/2013/main/command">
      <pc:docMk/>
      <pc:sldMk cId="4124318762" sldId="397"/>
    </pc:sldMkLst>
    <p188:txBody>
      <a:bodyPr/>
      <a:lstStyle/>
      <a:p>
        <a:r>
          <a:rPr lang="en-US"/>
          <a:t>Adjusted table color</a:t>
        </a:r>
      </a:p>
    </p188:txBody>
  </p188:cm>
</p188:cmLst>
</file>

<file path=ppt/comments/modernComment_1B0_FB1FB3E1.xml><?xml version="1.0" encoding="utf-8"?>
<p188:cmLst xmlns:a="http://schemas.openxmlformats.org/drawingml/2006/main" xmlns:r="http://schemas.openxmlformats.org/officeDocument/2006/relationships" xmlns:p188="http://schemas.microsoft.com/office/powerpoint/2018/8/main">
  <p188:cm id="{82C706C4-1331-A048-94FE-F7DC839C7557}" authorId="{25255833-67BE-CE7E-6E89-7869ECC51E82}" created="2024-10-10T20:08:54.311">
    <ac:deMkLst xmlns:ac="http://schemas.microsoft.com/office/drawing/2013/main/command">
      <pc:docMk xmlns:pc="http://schemas.microsoft.com/office/powerpoint/2013/main/command"/>
      <pc:sldMk xmlns:pc="http://schemas.microsoft.com/office/powerpoint/2013/main/command" cId="4213158881" sldId="432"/>
      <ac:picMk id="18" creationId="{388D7373-A464-3011-386D-CF4D2F3BE3B4}"/>
    </ac:deMkLst>
    <p188:txBody>
      <a:bodyPr/>
      <a:lstStyle/>
      <a:p>
        <a:r>
          <a:rPr lang="en-US"/>
          <a:t>Adjusted bullet points</a:t>
        </a:r>
      </a:p>
    </p188:txBody>
  </p188:cm>
</p188:cmLst>
</file>

<file path=ppt/comments/modernComment_248_262CD279.xml><?xml version="1.0" encoding="utf-8"?>
<p188:cmLst xmlns:a="http://schemas.openxmlformats.org/drawingml/2006/main" xmlns:r="http://schemas.openxmlformats.org/officeDocument/2006/relationships" xmlns:p188="http://schemas.microsoft.com/office/powerpoint/2018/8/main">
  <p188:cm id="{91716DA2-A3C6-1449-9407-2A6C4D43C5A8}" authorId="{25255833-67BE-CE7E-6E89-7869ECC51E82}" created="2024-10-10T22:29:54.916">
    <pc:sldMkLst xmlns:pc="http://schemas.microsoft.com/office/powerpoint/2013/main/command">
      <pc:docMk/>
      <pc:sldMk cId="640471673" sldId="584"/>
    </pc:sldMkLst>
    <p188:txBody>
      <a:bodyPr/>
      <a:lstStyle/>
      <a:p>
        <a:r>
          <a:rPr lang="en-US"/>
          <a:t>Reformatted a bit!</a:t>
        </a:r>
      </a:p>
    </p188:txBody>
  </p188:cm>
</p188:cmLst>
</file>

<file path=ppt/comments/modernComment_7FF64BF6_8E1240CA.xml><?xml version="1.0" encoding="utf-8"?>
<p188:cmLst xmlns:a="http://schemas.openxmlformats.org/drawingml/2006/main" xmlns:r="http://schemas.openxmlformats.org/officeDocument/2006/relationships" xmlns:p188="http://schemas.microsoft.com/office/powerpoint/2018/8/main">
  <p188:cm id="{24BFC5D1-6DD6-8A40-9BBC-76C5025CC6CE}" authorId="{25255833-67BE-CE7E-6E89-7869ECC51E82}" created="2024-10-10T20:07:10.878">
    <pc:sldMkLst xmlns:pc="http://schemas.microsoft.com/office/powerpoint/2013/main/command">
      <pc:docMk/>
      <pc:sldMk cId="2383560906" sldId="2146847734"/>
    </pc:sldMkLst>
    <p188:txBody>
      <a:bodyPr/>
      <a:lstStyle/>
      <a:p>
        <a:r>
          <a:rPr lang="en-US"/>
          <a:t>Adjusted format of right box</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499731940"/>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sz="1400"/>
          </a:p>
        </p:txBody>
      </p:sp>
      <p:sp>
        <p:nvSpPr>
          <p:cNvPr id="681" name="Shape 6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7115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245869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4209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sz="1400"/>
          </a:p>
        </p:txBody>
      </p:sp>
      <p:sp>
        <p:nvSpPr>
          <p:cNvPr id="681" name="Shape 6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sz="1400"/>
          </a:p>
        </p:txBody>
      </p:sp>
      <p:sp>
        <p:nvSpPr>
          <p:cNvPr id="681" name="Shape 6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59448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Therefore, a new mission was born toward recalibrating the hemodynamic framework of PH, with particularly emphasis on delineating the PVR threshold that may provide an optimal specificity of PH diagnostically, while allowing for consideration to early diagnosis. This effort has already been underway…</a:t>
            </a:r>
            <a:r>
              <a:rPr lang="en-US" err="1"/>
              <a:t>Xanthouli</a:t>
            </a:r>
            <a:r>
              <a:rPr lang="en-US"/>
              <a:t> and colleagues analyzed prospectively and consecutively 284 patients with SSc referred for PAH screening in Heidelberg and Zurich. Thy observed that ~20% of patients had mPAP 21-24 mmHg, but that very few of these patients had PVR &gt;/= 3.0 WU. By contrast, &gt;50% of patients with mPAP 19-24 mmHg and 62% of patients with mPAP &gt;/=25 mmHg had PVR of at least 2.0 WU. Compared to those patients with PVR &lt;2.0, patients in this analysis with PVR at least 2.0 WU had significantly lower 6MWD and all-cause higher mortality risk. This raised the possibility that PVR &lt;3.0 WU could be important clinically, but data on the continuum of PVR risk from sufficiently powered clinical studies remained lacking. </a:t>
            </a:r>
          </a:p>
        </p:txBody>
      </p:sp>
    </p:spTree>
    <p:extLst>
      <p:ext uri="{BB962C8B-B14F-4D97-AF65-F5344CB8AC3E}">
        <p14:creationId xmlns:p14="http://schemas.microsoft.com/office/powerpoint/2010/main" val="1077395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These collective data have caused reconsideration to the timing of right heart catheterization. This is particularly important in patients who are likely to present initially with postcapillary pulmonary hypertension. In that subgroup complete diuresis before right heart catheterization may have important implications on the hemodynamic classification of pulmonary hypertension as well as prognosis. This is not addressed by the traditional approach to right heart catheterization in which conventional indications and risk factors are used to support performing a hemodynamic study without guidance on standardization of the timing of the procedure. Our group recently proposed some modifications to this approach including some contemporary indications such as unexplained dyspnea or unexplained right ventricular dysfunction, among others. In this model, right heart catheterization is performed prior to complete diuresis if this can be done safely. We believe this simple adjustment is likely to have a large impact on the accuracy of PH diagnosis, and therefore the probability of appropriate risk stratification and treatment. </a:t>
            </a:r>
          </a:p>
          <a:p>
            <a:endParaRPr lang="en-US"/>
          </a:p>
        </p:txBody>
      </p:sp>
    </p:spTree>
    <p:extLst>
      <p:ext uri="{BB962C8B-B14F-4D97-AF65-F5344CB8AC3E}">
        <p14:creationId xmlns:p14="http://schemas.microsoft.com/office/powerpoint/2010/main" val="175807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7A48E-AEA0-2ABC-495F-A3B078E56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1F79A-B4EE-F4F3-DF94-55AA2DA143B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78D06B-6395-8553-1C2C-7A72EBF97A3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These collective data have caused reconsideration to the timing of right heart catheterization. This is particularly important in patients who are likely to present initially with postcapillary pulmonary hypertension. In that subgroup complete diuresis before right heart catheterization may have important implications on the hemodynamic classification of pulmonary hypertension as well as prognosis. This is not addressed by the traditional approach to right heart catheterization in which conventional indications and risk factors are used to support performing a hemodynamic study without guidance on standardization of the timing of the procedure. Our group recently proposed some modifications to this approach including some contemporary indications such as unexplained dyspnea or unexplained right ventricular dysfunction, among others. In this model, right heart catheterization is performed prior to complete diuresis if this can be done safely. We believe this simple adjustment is likely to have a large impact on the accuracy of PH diagnosis, and therefore the probability of appropriate risk stratification and treatment. </a:t>
            </a:r>
          </a:p>
          <a:p>
            <a:endParaRPr lang="en-US"/>
          </a:p>
        </p:txBody>
      </p:sp>
    </p:spTree>
    <p:extLst>
      <p:ext uri="{BB962C8B-B14F-4D97-AF65-F5344CB8AC3E}">
        <p14:creationId xmlns:p14="http://schemas.microsoft.com/office/powerpoint/2010/main" val="207190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5B8C6-EF0C-35E1-9A03-8222526A8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3DBB3-E4E3-DFA0-5CDD-8B9F472CB0A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388CEB-07BF-7B35-F424-8F17D41D882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These collective data have caused reconsideration to the timing of right heart catheterization. This is particularly important in patients who are likely to present initially with postcapillary pulmonary hypertension. In that subgroup complete diuresis before right heart catheterization may have important implications on the hemodynamic classification of pulmonary hypertension as well as prognosis. This is not addressed by the traditional approach to right heart catheterization in which conventional indications and risk factors are used to support performing a hemodynamic study without guidance on standardization of the timing of the procedure. Our group recently proposed some modifications to this approach including some contemporary indications such as unexplained dyspnea or unexplained right ventricular dysfunction, among others. In this model, right heart catheterization is performed prior to complete diuresis if this can be done safely. We believe this simple adjustment is likely to have a large impact on the accuracy of PH diagnosis, and therefore the probability of appropriate risk stratification and treatment. </a:t>
            </a:r>
          </a:p>
          <a:p>
            <a:endParaRPr lang="en-US"/>
          </a:p>
        </p:txBody>
      </p:sp>
    </p:spTree>
    <p:extLst>
      <p:ext uri="{BB962C8B-B14F-4D97-AF65-F5344CB8AC3E}">
        <p14:creationId xmlns:p14="http://schemas.microsoft.com/office/powerpoint/2010/main" val="55309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2050A-6E6D-4590-C48E-F031D0A91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31166-A3CF-A0E4-AE03-77F0F57C39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AB7A5D-14D8-0511-D6CB-7E6C6CE72F5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These collective data have caused reconsideration to the timing of right heart catheterization. This is particularly important in patients who are likely to present initially with postcapillary pulmonary hypertension. In that subgroup complete diuresis before right heart catheterization may have important implications on the hemodynamic classification of pulmonary hypertension as well as prognosis. This is not addressed by the traditional approach to right heart catheterization in which conventional indications and risk factors are used to support performing a hemodynamic study without guidance on standardization of the timing of the procedure. Our group recently proposed some modifications to this approach including some contemporary indications such as unexplained dyspnea or unexplained right ventricular dysfunction, among others. In this model, right heart catheterization is performed prior to complete diuresis if this can be done safely. We believe this simple adjustment is likely to have a large impact on the accuracy of PH diagnosis, and therefore the probability of appropriate risk stratification and treatment. </a:t>
            </a:r>
          </a:p>
          <a:p>
            <a:endParaRPr lang="en-US"/>
          </a:p>
        </p:txBody>
      </p:sp>
    </p:spTree>
    <p:extLst>
      <p:ext uri="{BB962C8B-B14F-4D97-AF65-F5344CB8AC3E}">
        <p14:creationId xmlns:p14="http://schemas.microsoft.com/office/powerpoint/2010/main" val="413383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0F76AEE-5F7C-0C4E-AB7D-BADB32FF08A3}"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986657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76AEE-5F7C-0C4E-AB7D-BADB32FF08A3}"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1666956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76AEE-5F7C-0C4E-AB7D-BADB32FF08A3}"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20849431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AF65-114A-62C1-E854-828945F0B4E6}"/>
              </a:ext>
            </a:extLst>
          </p:cNvPr>
          <p:cNvSpPr>
            <a:spLocks noGrp="1"/>
          </p:cNvSpPr>
          <p:nvPr>
            <p:ph type="ctrTitle" hasCustomPrompt="1"/>
          </p:nvPr>
        </p:nvSpPr>
        <p:spPr>
          <a:xfrm>
            <a:off x="504265" y="1090057"/>
            <a:ext cx="6858000" cy="1790700"/>
          </a:xfrm>
          <a:ln>
            <a:noFill/>
          </a:ln>
        </p:spPr>
        <p:txBody>
          <a:bodyPr anchor="b"/>
          <a:lstStyle>
            <a:lvl1pPr algn="l">
              <a:defRPr sz="4500">
                <a:solidFill>
                  <a:schemeClr val="tx2"/>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F6B4FD49-2875-F552-2FD9-E280722385E8}"/>
              </a:ext>
            </a:extLst>
          </p:cNvPr>
          <p:cNvSpPr>
            <a:spLocks noGrp="1"/>
          </p:cNvSpPr>
          <p:nvPr>
            <p:ph type="subTitle" idx="1" hasCustomPrompt="1"/>
          </p:nvPr>
        </p:nvSpPr>
        <p:spPr>
          <a:xfrm>
            <a:off x="504265" y="3079591"/>
            <a:ext cx="6858000" cy="418784"/>
          </a:xfrm>
        </p:spPr>
        <p:txBody>
          <a:bodyPr/>
          <a:lstStyle>
            <a:lvl1pPr marL="0" indent="0" algn="l">
              <a:buNone/>
              <a:defRPr sz="18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 name="Graphic 5">
            <a:extLst>
              <a:ext uri="{FF2B5EF4-FFF2-40B4-BE49-F238E27FC236}">
                <a16:creationId xmlns:a16="http://schemas.microsoft.com/office/drawing/2014/main" id="{E6954D1C-BA32-87AE-19FC-5C062F3332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264" y="4381793"/>
            <a:ext cx="823337" cy="399194"/>
          </a:xfrm>
          <a:prstGeom prst="rect">
            <a:avLst/>
          </a:prstGeom>
        </p:spPr>
      </p:pic>
    </p:spTree>
    <p:extLst>
      <p:ext uri="{BB962C8B-B14F-4D97-AF65-F5344CB8AC3E}">
        <p14:creationId xmlns:p14="http://schemas.microsoft.com/office/powerpoint/2010/main" val="1844148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51947-156B-BA70-872B-4419BFFE0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7962B-AF99-20C5-EF4E-6902B697D9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A26C46F2-363F-6C45-2B47-5BD327CD3A54}"/>
              </a:ext>
            </a:extLst>
          </p:cNvPr>
          <p:cNvSpPr>
            <a:spLocks noGrp="1"/>
          </p:cNvSpPr>
          <p:nvPr>
            <p:ph type="ftr" sz="quarter" idx="3"/>
          </p:nvPr>
        </p:nvSpPr>
        <p:spPr>
          <a:xfrm>
            <a:off x="628650" y="4632723"/>
            <a:ext cx="6908556" cy="408384"/>
          </a:xfrm>
          <a:prstGeom prst="rect">
            <a:avLst/>
          </a:prstGeom>
        </p:spPr>
        <p:txBody>
          <a:bodyPr/>
          <a:lstStyle>
            <a:lvl1pPr>
              <a:defRPr sz="750">
                <a:solidFill>
                  <a:schemeClr val="tx1">
                    <a:lumMod val="75000"/>
                    <a:lumOff val="25000"/>
                  </a:schemeClr>
                </a:solidFill>
                <a:latin typeface="Helvetica" panose="020B0604020202020204" pitchFamily="34" charset="0"/>
                <a:cs typeface="Helvetica" panose="020B0604020202020204" pitchFamily="34" charset="0"/>
              </a:defRPr>
            </a:lvl1pPr>
          </a:lstStyle>
          <a:p>
            <a:endParaRPr lang="en-US" dirty="0"/>
          </a:p>
        </p:txBody>
      </p:sp>
      <p:grpSp>
        <p:nvGrpSpPr>
          <p:cNvPr id="9" name="Group 8">
            <a:extLst>
              <a:ext uri="{FF2B5EF4-FFF2-40B4-BE49-F238E27FC236}">
                <a16:creationId xmlns:a16="http://schemas.microsoft.com/office/drawing/2014/main" id="{C198DD4E-F79C-D807-B81E-6E260C26D26A}"/>
              </a:ext>
            </a:extLst>
          </p:cNvPr>
          <p:cNvGrpSpPr/>
          <p:nvPr/>
        </p:nvGrpSpPr>
        <p:grpSpPr>
          <a:xfrm>
            <a:off x="0" y="0"/>
            <a:ext cx="396689" cy="5143500"/>
            <a:chOff x="0" y="0"/>
            <a:chExt cx="528918" cy="6858000"/>
          </a:xfrm>
        </p:grpSpPr>
        <p:pic>
          <p:nvPicPr>
            <p:cNvPr id="5" name="Picture 4">
              <a:extLst>
                <a:ext uri="{FF2B5EF4-FFF2-40B4-BE49-F238E27FC236}">
                  <a16:creationId xmlns:a16="http://schemas.microsoft.com/office/drawing/2014/main" id="{D0935482-3393-8A55-DEA8-A317D0F73B17}"/>
                </a:ext>
              </a:extLst>
            </p:cNvPr>
            <p:cNvPicPr>
              <a:picLocks noChangeAspect="1"/>
            </p:cNvPicPr>
            <p:nvPr/>
          </p:nvPicPr>
          <p:blipFill rotWithShape="1">
            <a:blip r:embed="rId2"/>
            <a:srcRect l="42118"/>
            <a:stretch/>
          </p:blipFill>
          <p:spPr>
            <a:xfrm>
              <a:off x="0" y="0"/>
              <a:ext cx="443527" cy="6858000"/>
            </a:xfrm>
            <a:prstGeom prst="rect">
              <a:avLst/>
            </a:prstGeom>
          </p:spPr>
        </p:pic>
        <p:sp>
          <p:nvSpPr>
            <p:cNvPr id="8" name="Rectangle 7">
              <a:extLst>
                <a:ext uri="{FF2B5EF4-FFF2-40B4-BE49-F238E27FC236}">
                  <a16:creationId xmlns:a16="http://schemas.microsoft.com/office/drawing/2014/main" id="{7FD4718A-469E-426C-8A8B-3C61DBE00432}"/>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331891425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Pic and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51947-156B-BA70-872B-4419BFFE0B73}"/>
              </a:ext>
            </a:extLst>
          </p:cNvPr>
          <p:cNvSpPr>
            <a:spLocks noGrp="1"/>
          </p:cNvSpPr>
          <p:nvPr>
            <p:ph type="title"/>
          </p:nvPr>
        </p:nvSpPr>
        <p:spPr>
          <a:xfrm>
            <a:off x="628650" y="273844"/>
            <a:ext cx="6203949"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CF7962B-AF99-20C5-EF4E-6902B697D9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val 3">
            <a:extLst>
              <a:ext uri="{FF2B5EF4-FFF2-40B4-BE49-F238E27FC236}">
                <a16:creationId xmlns:a16="http://schemas.microsoft.com/office/drawing/2014/main" id="{D80613AA-ADC1-42B7-3CE1-C4D013B24F08}"/>
              </a:ext>
            </a:extLst>
          </p:cNvPr>
          <p:cNvSpPr/>
          <p:nvPr/>
        </p:nvSpPr>
        <p:spPr>
          <a:xfrm>
            <a:off x="7061201" y="243572"/>
            <a:ext cx="1821512" cy="1821512"/>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Footer Placeholder 3">
            <a:extLst>
              <a:ext uri="{FF2B5EF4-FFF2-40B4-BE49-F238E27FC236}">
                <a16:creationId xmlns:a16="http://schemas.microsoft.com/office/drawing/2014/main" id="{CB89655E-1868-8190-773D-570CCF239423}"/>
              </a:ext>
            </a:extLst>
          </p:cNvPr>
          <p:cNvSpPr>
            <a:spLocks noGrp="1"/>
          </p:cNvSpPr>
          <p:nvPr>
            <p:ph type="ftr" sz="quarter" idx="3"/>
          </p:nvPr>
        </p:nvSpPr>
        <p:spPr>
          <a:xfrm>
            <a:off x="628650" y="4632723"/>
            <a:ext cx="6908556" cy="408384"/>
          </a:xfrm>
          <a:prstGeom prst="rect">
            <a:avLst/>
          </a:prstGeom>
        </p:spPr>
        <p:txBody>
          <a:bodyPr/>
          <a:lstStyle>
            <a:lvl1pPr>
              <a:defRPr sz="750">
                <a:solidFill>
                  <a:schemeClr val="tx1">
                    <a:lumMod val="75000"/>
                    <a:lumOff val="25000"/>
                  </a:schemeClr>
                </a:solidFill>
                <a:latin typeface="Helvetica" panose="020B0604020202020204" pitchFamily="34" charset="0"/>
                <a:cs typeface="Helvetica"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4D6C48CF-5266-F7F7-3CA9-AB85EE46124D}"/>
              </a:ext>
            </a:extLst>
          </p:cNvPr>
          <p:cNvGrpSpPr/>
          <p:nvPr/>
        </p:nvGrpSpPr>
        <p:grpSpPr>
          <a:xfrm>
            <a:off x="0" y="0"/>
            <a:ext cx="396689" cy="5143500"/>
            <a:chOff x="0" y="0"/>
            <a:chExt cx="528918" cy="6858000"/>
          </a:xfrm>
        </p:grpSpPr>
        <p:pic>
          <p:nvPicPr>
            <p:cNvPr id="9" name="Picture 8">
              <a:extLst>
                <a:ext uri="{FF2B5EF4-FFF2-40B4-BE49-F238E27FC236}">
                  <a16:creationId xmlns:a16="http://schemas.microsoft.com/office/drawing/2014/main" id="{69CCD419-757B-675B-4E98-400E5F20C883}"/>
                </a:ext>
              </a:extLst>
            </p:cNvPr>
            <p:cNvPicPr>
              <a:picLocks noChangeAspect="1"/>
            </p:cNvPicPr>
            <p:nvPr/>
          </p:nvPicPr>
          <p:blipFill rotWithShape="1">
            <a:blip r:embed="rId2"/>
            <a:srcRect l="42118"/>
            <a:stretch/>
          </p:blipFill>
          <p:spPr>
            <a:xfrm>
              <a:off x="0" y="0"/>
              <a:ext cx="443527" cy="6858000"/>
            </a:xfrm>
            <a:prstGeom prst="rect">
              <a:avLst/>
            </a:prstGeom>
          </p:spPr>
        </p:pic>
        <p:sp>
          <p:nvSpPr>
            <p:cNvPr id="12" name="Rectangle 11">
              <a:extLst>
                <a:ext uri="{FF2B5EF4-FFF2-40B4-BE49-F238E27FC236}">
                  <a16:creationId xmlns:a16="http://schemas.microsoft.com/office/drawing/2014/main" id="{8424EA20-E755-4499-B94E-1727CFAFF9A1}"/>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368666949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E9F8D-1BB1-5E0E-2B81-AAD7385EA210}"/>
              </a:ext>
            </a:extLst>
          </p:cNvPr>
          <p:cNvSpPr>
            <a:spLocks noGrp="1"/>
          </p:cNvSpPr>
          <p:nvPr>
            <p:ph type="title"/>
          </p:nvPr>
        </p:nvSpPr>
        <p:spPr>
          <a:xfrm>
            <a:off x="623887" y="778805"/>
            <a:ext cx="7886700" cy="2139553"/>
          </a:xfrm>
        </p:spPr>
        <p:txBody>
          <a:bodyPr anchor="b"/>
          <a:lstStyle>
            <a:lvl1pPr>
              <a:defRPr sz="450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4B2EBD1-4C33-3071-7FB6-1C9709362F81}"/>
              </a:ext>
            </a:extLst>
          </p:cNvPr>
          <p:cNvSpPr>
            <a:spLocks noGrp="1"/>
          </p:cNvSpPr>
          <p:nvPr>
            <p:ph type="body" idx="1"/>
          </p:nvPr>
        </p:nvSpPr>
        <p:spPr>
          <a:xfrm>
            <a:off x="623887" y="2938599"/>
            <a:ext cx="7886700" cy="1125140"/>
          </a:xfrm>
        </p:spPr>
        <p:txBody>
          <a:bodyPr/>
          <a:lstStyle>
            <a:lvl1pPr marL="0" indent="0">
              <a:buNone/>
              <a:defRPr sz="1800">
                <a:solidFill>
                  <a:srgbClr val="545454"/>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7641907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9CC64-16AB-596B-C7FE-DAC527D0C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0F022-6A6D-5071-57E2-61325E8A4B79}"/>
              </a:ext>
            </a:extLst>
          </p:cNvPr>
          <p:cNvSpPr>
            <a:spLocks noGrp="1"/>
          </p:cNvSpPr>
          <p:nvPr>
            <p:ph sz="half" idx="1"/>
          </p:nvPr>
        </p:nvSpPr>
        <p:spPr>
          <a:xfrm>
            <a:off x="628650" y="1268016"/>
            <a:ext cx="3886200" cy="3364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4F0DEB-8000-F402-DE42-B4F6F544AE24}"/>
              </a:ext>
            </a:extLst>
          </p:cNvPr>
          <p:cNvSpPr>
            <a:spLocks noGrp="1"/>
          </p:cNvSpPr>
          <p:nvPr>
            <p:ph sz="half" idx="2"/>
          </p:nvPr>
        </p:nvSpPr>
        <p:spPr>
          <a:xfrm>
            <a:off x="4629150" y="1268016"/>
            <a:ext cx="3886200" cy="3364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B8A27670-29E1-3D51-5518-09B793A17906}"/>
              </a:ext>
            </a:extLst>
          </p:cNvPr>
          <p:cNvCxnSpPr>
            <a:cxnSpLocks/>
          </p:cNvCxnSpPr>
          <p:nvPr/>
        </p:nvCxnSpPr>
        <p:spPr>
          <a:xfrm>
            <a:off x="4564573" y="1268017"/>
            <a:ext cx="0" cy="327760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9F7A3CB5-351F-E3E1-0AAE-721D6FD31ABB}"/>
              </a:ext>
            </a:extLst>
          </p:cNvPr>
          <p:cNvSpPr>
            <a:spLocks noGrp="1"/>
          </p:cNvSpPr>
          <p:nvPr>
            <p:ph type="ftr" sz="quarter" idx="3"/>
          </p:nvPr>
        </p:nvSpPr>
        <p:spPr>
          <a:xfrm>
            <a:off x="628650" y="4632723"/>
            <a:ext cx="6908556" cy="408384"/>
          </a:xfrm>
          <a:prstGeom prst="rect">
            <a:avLst/>
          </a:prstGeom>
        </p:spPr>
        <p:txBody>
          <a:bodyPr/>
          <a:lstStyle>
            <a:lvl1pPr>
              <a:defRPr sz="750">
                <a:solidFill>
                  <a:schemeClr val="tx1">
                    <a:lumMod val="75000"/>
                    <a:lumOff val="25000"/>
                  </a:schemeClr>
                </a:solidFill>
                <a:latin typeface="Helvetica" panose="020B0604020202020204" pitchFamily="34" charset="0"/>
                <a:cs typeface="Helvetica" panose="020B0604020202020204" pitchFamily="34" charset="0"/>
              </a:defRPr>
            </a:lvl1pPr>
          </a:lstStyle>
          <a:p>
            <a:endParaRPr lang="en-US" dirty="0"/>
          </a:p>
        </p:txBody>
      </p:sp>
      <p:grpSp>
        <p:nvGrpSpPr>
          <p:cNvPr id="5" name="Group 4">
            <a:extLst>
              <a:ext uri="{FF2B5EF4-FFF2-40B4-BE49-F238E27FC236}">
                <a16:creationId xmlns:a16="http://schemas.microsoft.com/office/drawing/2014/main" id="{27A20EC7-55C0-AA6E-E278-44680C66E935}"/>
              </a:ext>
            </a:extLst>
          </p:cNvPr>
          <p:cNvGrpSpPr/>
          <p:nvPr/>
        </p:nvGrpSpPr>
        <p:grpSpPr>
          <a:xfrm>
            <a:off x="0" y="0"/>
            <a:ext cx="396689" cy="5143500"/>
            <a:chOff x="0" y="0"/>
            <a:chExt cx="528918" cy="6858000"/>
          </a:xfrm>
        </p:grpSpPr>
        <p:pic>
          <p:nvPicPr>
            <p:cNvPr id="6" name="Picture 5">
              <a:extLst>
                <a:ext uri="{FF2B5EF4-FFF2-40B4-BE49-F238E27FC236}">
                  <a16:creationId xmlns:a16="http://schemas.microsoft.com/office/drawing/2014/main" id="{BFBD06E3-71AD-05B1-3FD7-CB9B320C5FA8}"/>
                </a:ext>
              </a:extLst>
            </p:cNvPr>
            <p:cNvPicPr>
              <a:picLocks noChangeAspect="1"/>
            </p:cNvPicPr>
            <p:nvPr/>
          </p:nvPicPr>
          <p:blipFill rotWithShape="1">
            <a:blip r:embed="rId2"/>
            <a:srcRect l="42118"/>
            <a:stretch/>
          </p:blipFill>
          <p:spPr>
            <a:xfrm>
              <a:off x="0" y="0"/>
              <a:ext cx="443527" cy="6858000"/>
            </a:xfrm>
            <a:prstGeom prst="rect">
              <a:avLst/>
            </a:prstGeom>
          </p:spPr>
        </p:pic>
        <p:sp>
          <p:nvSpPr>
            <p:cNvPr id="7" name="Rectangle 6">
              <a:extLst>
                <a:ext uri="{FF2B5EF4-FFF2-40B4-BE49-F238E27FC236}">
                  <a16:creationId xmlns:a16="http://schemas.microsoft.com/office/drawing/2014/main" id="{F5022CC8-37F0-2E4F-4489-66A3036DAF08}"/>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110069478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2BF4-C043-4B01-5D53-0B572F04044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73AA25-8BC9-1759-EFD4-BF9359A1A4D0}"/>
              </a:ext>
            </a:extLst>
          </p:cNvPr>
          <p:cNvSpPr>
            <a:spLocks noGrp="1"/>
          </p:cNvSpPr>
          <p:nvPr>
            <p:ph type="body" idx="1"/>
          </p:nvPr>
        </p:nvSpPr>
        <p:spPr>
          <a:xfrm>
            <a:off x="629842" y="1260872"/>
            <a:ext cx="3868340" cy="617934"/>
          </a:xfrm>
        </p:spPr>
        <p:txBody>
          <a:bodyPr anchor="b">
            <a:noAutofit/>
          </a:bodyPr>
          <a:lstStyle>
            <a:lvl1pPr marL="0" indent="0">
              <a:buNone/>
              <a:defRPr sz="2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63F5710-CFE3-A9DF-92B5-7252958AFDDF}"/>
              </a:ext>
            </a:extLst>
          </p:cNvPr>
          <p:cNvSpPr>
            <a:spLocks noGrp="1"/>
          </p:cNvSpPr>
          <p:nvPr>
            <p:ph sz="half" idx="2"/>
          </p:nvPr>
        </p:nvSpPr>
        <p:spPr>
          <a:xfrm>
            <a:off x="629842" y="1878806"/>
            <a:ext cx="3868340" cy="2753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F2B2EF-72C8-5152-3328-2D51B496234B}"/>
              </a:ext>
            </a:extLst>
          </p:cNvPr>
          <p:cNvSpPr>
            <a:spLocks noGrp="1"/>
          </p:cNvSpPr>
          <p:nvPr>
            <p:ph type="body" sz="quarter" idx="3"/>
          </p:nvPr>
        </p:nvSpPr>
        <p:spPr>
          <a:xfrm>
            <a:off x="4629150" y="1260872"/>
            <a:ext cx="3887391" cy="617934"/>
          </a:xfrm>
        </p:spPr>
        <p:txBody>
          <a:bodyPr anchor="b">
            <a:noAutofit/>
          </a:bodyPr>
          <a:lstStyle>
            <a:lvl1pPr marL="0" indent="0">
              <a:buNone/>
              <a:defRPr sz="2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900F3-5C86-2BBD-96D3-D0EFDF3DE8B3}"/>
              </a:ext>
            </a:extLst>
          </p:cNvPr>
          <p:cNvSpPr>
            <a:spLocks noGrp="1"/>
          </p:cNvSpPr>
          <p:nvPr>
            <p:ph sz="quarter" idx="4"/>
          </p:nvPr>
        </p:nvSpPr>
        <p:spPr>
          <a:xfrm>
            <a:off x="4629150" y="1878806"/>
            <a:ext cx="3887391" cy="2753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FEFF3DDD-A896-6A91-637A-6B6A64AF7D64}"/>
              </a:ext>
            </a:extLst>
          </p:cNvPr>
          <p:cNvCxnSpPr>
            <a:cxnSpLocks/>
          </p:cNvCxnSpPr>
          <p:nvPr/>
        </p:nvCxnSpPr>
        <p:spPr>
          <a:xfrm>
            <a:off x="4564573" y="1268017"/>
            <a:ext cx="0" cy="327760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Footer Placeholder 3">
            <a:extLst>
              <a:ext uri="{FF2B5EF4-FFF2-40B4-BE49-F238E27FC236}">
                <a16:creationId xmlns:a16="http://schemas.microsoft.com/office/drawing/2014/main" id="{F6A7370A-A352-CADD-6825-3EC08329048A}"/>
              </a:ext>
            </a:extLst>
          </p:cNvPr>
          <p:cNvSpPr>
            <a:spLocks noGrp="1"/>
          </p:cNvSpPr>
          <p:nvPr>
            <p:ph type="ftr" sz="quarter" idx="10"/>
          </p:nvPr>
        </p:nvSpPr>
        <p:spPr>
          <a:xfrm>
            <a:off x="628650" y="4632723"/>
            <a:ext cx="6908556" cy="408384"/>
          </a:xfrm>
          <a:prstGeom prst="rect">
            <a:avLst/>
          </a:prstGeom>
        </p:spPr>
        <p:txBody>
          <a:bodyPr/>
          <a:lstStyle>
            <a:lvl1pPr>
              <a:defRPr sz="750">
                <a:solidFill>
                  <a:schemeClr val="tx1">
                    <a:lumMod val="75000"/>
                    <a:lumOff val="25000"/>
                  </a:schemeClr>
                </a:solidFill>
                <a:latin typeface="Helvetica" panose="020B0604020202020204" pitchFamily="34" charset="0"/>
                <a:cs typeface="Helvetica" panose="020B0604020202020204" pitchFamily="34" charset="0"/>
              </a:defRPr>
            </a:lvl1pPr>
          </a:lstStyle>
          <a:p>
            <a:endParaRPr lang="en-US" dirty="0"/>
          </a:p>
        </p:txBody>
      </p:sp>
      <p:grpSp>
        <p:nvGrpSpPr>
          <p:cNvPr id="7" name="Group 6">
            <a:extLst>
              <a:ext uri="{FF2B5EF4-FFF2-40B4-BE49-F238E27FC236}">
                <a16:creationId xmlns:a16="http://schemas.microsoft.com/office/drawing/2014/main" id="{550AF7B6-D233-D5C9-8694-585F310E7D87}"/>
              </a:ext>
            </a:extLst>
          </p:cNvPr>
          <p:cNvGrpSpPr/>
          <p:nvPr/>
        </p:nvGrpSpPr>
        <p:grpSpPr>
          <a:xfrm>
            <a:off x="0" y="0"/>
            <a:ext cx="396689" cy="5143500"/>
            <a:chOff x="0" y="0"/>
            <a:chExt cx="528918" cy="6858000"/>
          </a:xfrm>
        </p:grpSpPr>
        <p:pic>
          <p:nvPicPr>
            <p:cNvPr id="8" name="Picture 7">
              <a:extLst>
                <a:ext uri="{FF2B5EF4-FFF2-40B4-BE49-F238E27FC236}">
                  <a16:creationId xmlns:a16="http://schemas.microsoft.com/office/drawing/2014/main" id="{60BA4B33-1E63-E640-3438-ED97ECC830A2}"/>
                </a:ext>
              </a:extLst>
            </p:cNvPr>
            <p:cNvPicPr>
              <a:picLocks noChangeAspect="1"/>
            </p:cNvPicPr>
            <p:nvPr/>
          </p:nvPicPr>
          <p:blipFill rotWithShape="1">
            <a:blip r:embed="rId2"/>
            <a:srcRect l="42118"/>
            <a:stretch/>
          </p:blipFill>
          <p:spPr>
            <a:xfrm>
              <a:off x="0" y="0"/>
              <a:ext cx="443527" cy="6858000"/>
            </a:xfrm>
            <a:prstGeom prst="rect">
              <a:avLst/>
            </a:prstGeom>
          </p:spPr>
        </p:pic>
        <p:sp>
          <p:nvSpPr>
            <p:cNvPr id="9" name="Rectangle 8">
              <a:extLst>
                <a:ext uri="{FF2B5EF4-FFF2-40B4-BE49-F238E27FC236}">
                  <a16:creationId xmlns:a16="http://schemas.microsoft.com/office/drawing/2014/main" id="{AB9D86D8-E88A-4341-6907-35B4C0DABFB8}"/>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230934873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ide Pan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5BF6CF3-D21C-1FFA-B1A7-04D7AC8CDDDD}"/>
              </a:ext>
            </a:extLst>
          </p:cNvPr>
          <p:cNvSpPr>
            <a:spLocks noGrp="1"/>
          </p:cNvSpPr>
          <p:nvPr>
            <p:ph type="body" sz="quarter" idx="10"/>
          </p:nvPr>
        </p:nvSpPr>
        <p:spPr>
          <a:xfrm>
            <a:off x="5812155" y="600075"/>
            <a:ext cx="3085386" cy="291465"/>
          </a:xfrm>
        </p:spPr>
        <p:txBody>
          <a:bodyPr/>
          <a:lstStyle>
            <a:lvl1pPr marL="0" indent="0" algn="ctr">
              <a:buNone/>
              <a:defRPr sz="1613" b="1">
                <a:solidFill>
                  <a:schemeClr val="accent6"/>
                </a:solidFill>
                <a:latin typeface="Helvetica" pitchFamily="2"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3F20BA1B-FDC5-E736-58E2-C744895E9E79}"/>
              </a:ext>
            </a:extLst>
          </p:cNvPr>
          <p:cNvSpPr>
            <a:spLocks noGrp="1"/>
          </p:cNvSpPr>
          <p:nvPr>
            <p:ph type="body" sz="quarter" idx="11"/>
          </p:nvPr>
        </p:nvSpPr>
        <p:spPr>
          <a:xfrm>
            <a:off x="5905977" y="1003221"/>
            <a:ext cx="2944654" cy="2871788"/>
          </a:xfrm>
        </p:spPr>
        <p:txBody>
          <a:bodyPr/>
          <a:lstStyle>
            <a:lvl1pPr>
              <a:buClr>
                <a:schemeClr val="accent3"/>
              </a:buClr>
              <a:defRPr sz="1500"/>
            </a:lvl1pPr>
            <a:lvl2pPr marL="347663" indent="-170260">
              <a:buClr>
                <a:schemeClr val="accent3"/>
              </a:buClr>
              <a:tabLst/>
              <a:defRPr sz="1350"/>
            </a:lvl2pPr>
            <a:lvl3pPr marL="517922" indent="-170260">
              <a:buClr>
                <a:schemeClr val="accent3"/>
              </a:buClr>
              <a:tabLst/>
              <a:defRPr sz="1200"/>
            </a:lvl3pPr>
            <a:lvl4pPr marL="688181" indent="-170260">
              <a:buClr>
                <a:schemeClr val="accent3"/>
              </a:buClr>
              <a:tabLst/>
              <a:defRPr sz="1050"/>
            </a:lvl4pPr>
            <a:lvl5pPr marL="772716" indent="-127397">
              <a:tabLst/>
              <a:defRPr sz="10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3F4E019D-8823-D1CB-C0D3-4ADA61718E49}"/>
              </a:ext>
            </a:extLst>
          </p:cNvPr>
          <p:cNvSpPr>
            <a:spLocks noGrp="1"/>
          </p:cNvSpPr>
          <p:nvPr>
            <p:ph type="body" sz="quarter" idx="12"/>
          </p:nvPr>
        </p:nvSpPr>
        <p:spPr>
          <a:xfrm>
            <a:off x="5765244" y="4470440"/>
            <a:ext cx="3085386" cy="145971"/>
          </a:xfrm>
        </p:spPr>
        <p:txBody>
          <a:bodyPr/>
          <a:lstStyle>
            <a:lvl1pPr marL="0" indent="0" algn="l">
              <a:buNone/>
              <a:defRPr sz="825" b="0">
                <a:solidFill>
                  <a:schemeClr val="tx1">
                    <a:lumMod val="75000"/>
                    <a:lumOff val="25000"/>
                  </a:schemeClr>
                </a:solidFill>
                <a:latin typeface="Helvetica" pitchFamily="2"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72860992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l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5BF6CF3-D21C-1FFA-B1A7-04D7AC8CDDDD}"/>
              </a:ext>
            </a:extLst>
          </p:cNvPr>
          <p:cNvSpPr>
            <a:spLocks noGrp="1"/>
          </p:cNvSpPr>
          <p:nvPr>
            <p:ph type="body" sz="quarter" idx="10" hasCustomPrompt="1"/>
          </p:nvPr>
        </p:nvSpPr>
        <p:spPr>
          <a:xfrm>
            <a:off x="5855017" y="137160"/>
            <a:ext cx="2528888" cy="754380"/>
          </a:xfrm>
        </p:spPr>
        <p:txBody>
          <a:bodyPr/>
          <a:lstStyle>
            <a:lvl1pPr marL="0" indent="0" algn="r">
              <a:lnSpc>
                <a:spcPct val="100000"/>
              </a:lnSpc>
              <a:buNone/>
              <a:defRPr sz="1125" b="1">
                <a:solidFill>
                  <a:schemeClr val="tx1">
                    <a:lumMod val="75000"/>
                    <a:lumOff val="25000"/>
                  </a:schemeClr>
                </a:solidFill>
                <a:latin typeface="Helvetica" pitchFamily="2"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 Click to edit Master text styles Click to edit Master text styles</a:t>
            </a:r>
          </a:p>
          <a:p>
            <a:pPr lvl="0"/>
            <a:endParaRPr lang="en-US" dirty="0"/>
          </a:p>
        </p:txBody>
      </p:sp>
    </p:spTree>
    <p:extLst>
      <p:ext uri="{BB962C8B-B14F-4D97-AF65-F5344CB8AC3E}">
        <p14:creationId xmlns:p14="http://schemas.microsoft.com/office/powerpoint/2010/main" val="373150887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76AEE-5F7C-0C4E-AB7D-BADB32FF08A3}"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3417665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S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F426BEC-BBFA-533C-706F-5E248DC35608}"/>
              </a:ext>
            </a:extLst>
          </p:cNvPr>
          <p:cNvSpPr>
            <a:spLocks noGrp="1"/>
          </p:cNvSpPr>
          <p:nvPr>
            <p:ph type="body" sz="quarter" idx="10" hasCustomPrompt="1"/>
          </p:nvPr>
        </p:nvSpPr>
        <p:spPr>
          <a:xfrm>
            <a:off x="1045369" y="1551385"/>
            <a:ext cx="7004447" cy="2091928"/>
          </a:xfrm>
        </p:spPr>
        <p:txBody>
          <a:bodyPr anchor="ctr"/>
          <a:lstStyle>
            <a:lvl1pPr marL="0" indent="0" algn="ctr">
              <a:buNone/>
              <a:defRPr sz="2700" b="1" i="1"/>
            </a:lvl1pPr>
            <a:lvl2pPr marL="342900" indent="0">
              <a:buNone/>
              <a:defRPr/>
            </a:lvl2pPr>
            <a:lvl3pPr marL="685800" indent="0">
              <a:buNone/>
              <a:defRPr/>
            </a:lvl3pPr>
            <a:lvl4pPr marL="1028700" indent="0">
              <a:buNone/>
              <a:defRPr/>
            </a:lvl4pPr>
            <a:lvl5pPr marL="1371600" indent="0">
              <a:buNone/>
              <a:defRPr/>
            </a:lvl5pPr>
          </a:lstStyle>
          <a:p>
            <a:pPr marL="0" marR="0" lvl="0" indent="0" algn="ctr" defTabSz="685800" rtl="0" eaLnBrk="1" fontAlgn="auto" latinLnBrk="0" hangingPunct="1">
              <a:lnSpc>
                <a:spcPct val="90000"/>
              </a:lnSpc>
              <a:spcBef>
                <a:spcPts val="750"/>
              </a:spcBef>
              <a:spcAft>
                <a:spcPts val="0"/>
              </a:spcAft>
              <a:buClr>
                <a:schemeClr val="accent1"/>
              </a:buClr>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9" name="Text Placeholder 8">
            <a:extLst>
              <a:ext uri="{FF2B5EF4-FFF2-40B4-BE49-F238E27FC236}">
                <a16:creationId xmlns:a16="http://schemas.microsoft.com/office/drawing/2014/main" id="{C46CD9BF-C289-0B32-910E-7A4482840EB8}"/>
              </a:ext>
            </a:extLst>
          </p:cNvPr>
          <p:cNvSpPr>
            <a:spLocks noGrp="1"/>
          </p:cNvSpPr>
          <p:nvPr>
            <p:ph type="body" sz="quarter" idx="11" hasCustomPrompt="1"/>
          </p:nvPr>
        </p:nvSpPr>
        <p:spPr>
          <a:xfrm>
            <a:off x="5563552" y="428625"/>
            <a:ext cx="3248978" cy="300038"/>
          </a:xfrm>
        </p:spPr>
        <p:txBody>
          <a:bodyPr anchor="ctr"/>
          <a:lstStyle>
            <a:lvl1pPr marL="0" indent="0" algn="r">
              <a:buNone/>
              <a:defRPr b="1">
                <a:solidFill>
                  <a:schemeClr val="accent6"/>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a:t>OPTIONAL HEADER</a:t>
            </a:r>
          </a:p>
        </p:txBody>
      </p:sp>
      <p:sp>
        <p:nvSpPr>
          <p:cNvPr id="11" name="Text Placeholder 8">
            <a:extLst>
              <a:ext uri="{FF2B5EF4-FFF2-40B4-BE49-F238E27FC236}">
                <a16:creationId xmlns:a16="http://schemas.microsoft.com/office/drawing/2014/main" id="{FCC606CD-245D-D3EE-E2E4-6BBB7D8C5993}"/>
              </a:ext>
            </a:extLst>
          </p:cNvPr>
          <p:cNvSpPr>
            <a:spLocks noGrp="1"/>
          </p:cNvSpPr>
          <p:nvPr>
            <p:ph type="body" sz="quarter" idx="12" hasCustomPrompt="1"/>
          </p:nvPr>
        </p:nvSpPr>
        <p:spPr>
          <a:xfrm>
            <a:off x="294323" y="4400550"/>
            <a:ext cx="3794760" cy="300038"/>
          </a:xfrm>
        </p:spPr>
        <p:txBody>
          <a:bodyPr anchor="ctr"/>
          <a:lstStyle>
            <a:lvl1pPr marL="0" indent="0" algn="l">
              <a:buNone/>
              <a:defRPr sz="1425" b="1">
                <a:solidFill>
                  <a:schemeClr val="accent6"/>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a:t>GUEST NAME, MD</a:t>
            </a:r>
          </a:p>
        </p:txBody>
      </p:sp>
    </p:spTree>
    <p:extLst>
      <p:ext uri="{BB962C8B-B14F-4D97-AF65-F5344CB8AC3E}">
        <p14:creationId xmlns:p14="http://schemas.microsoft.com/office/powerpoint/2010/main" val="26351799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F264-3C19-3BD0-4F61-20CB1BEB85F8}"/>
              </a:ext>
            </a:extLst>
          </p:cNvPr>
          <p:cNvSpPr>
            <a:spLocks noGrp="1"/>
          </p:cNvSpPr>
          <p:nvPr>
            <p:ph type="title"/>
          </p:nvPr>
        </p:nvSpPr>
        <p:spPr/>
        <p:txBody>
          <a:bodyPr/>
          <a:lstStyle/>
          <a:p>
            <a:r>
              <a:rPr lang="en-US"/>
              <a:t>Click to edit Master title style</a:t>
            </a:r>
          </a:p>
        </p:txBody>
      </p:sp>
      <p:sp>
        <p:nvSpPr>
          <p:cNvPr id="10" name="Footer Placeholder 3">
            <a:extLst>
              <a:ext uri="{FF2B5EF4-FFF2-40B4-BE49-F238E27FC236}">
                <a16:creationId xmlns:a16="http://schemas.microsoft.com/office/drawing/2014/main" id="{173C8B53-389E-48BB-2FC4-3ABDDCF2A5ED}"/>
              </a:ext>
            </a:extLst>
          </p:cNvPr>
          <p:cNvSpPr>
            <a:spLocks noGrp="1"/>
          </p:cNvSpPr>
          <p:nvPr>
            <p:ph type="ftr" sz="quarter" idx="3"/>
          </p:nvPr>
        </p:nvSpPr>
        <p:spPr>
          <a:xfrm>
            <a:off x="628650" y="4632723"/>
            <a:ext cx="6908556" cy="408384"/>
          </a:xfrm>
          <a:prstGeom prst="rect">
            <a:avLst/>
          </a:prstGeom>
        </p:spPr>
        <p:txBody>
          <a:bodyPr/>
          <a:lstStyle>
            <a:lvl1pPr>
              <a:defRPr sz="750">
                <a:solidFill>
                  <a:schemeClr val="tx1">
                    <a:lumMod val="75000"/>
                    <a:lumOff val="25000"/>
                  </a:schemeClr>
                </a:solidFill>
                <a:latin typeface="Helvetica" panose="020B0604020202020204" pitchFamily="34" charset="0"/>
                <a:cs typeface="Helvetica" panose="020B0604020202020204" pitchFamily="34" charset="0"/>
              </a:defRPr>
            </a:lvl1pPr>
          </a:lstStyle>
          <a:p>
            <a:endParaRPr lang="en-US" dirty="0"/>
          </a:p>
        </p:txBody>
      </p:sp>
      <p:grpSp>
        <p:nvGrpSpPr>
          <p:cNvPr id="3" name="Group 2">
            <a:extLst>
              <a:ext uri="{FF2B5EF4-FFF2-40B4-BE49-F238E27FC236}">
                <a16:creationId xmlns:a16="http://schemas.microsoft.com/office/drawing/2014/main" id="{1C673B17-0D9D-4FDF-3713-00C3393D38A6}"/>
              </a:ext>
            </a:extLst>
          </p:cNvPr>
          <p:cNvGrpSpPr/>
          <p:nvPr/>
        </p:nvGrpSpPr>
        <p:grpSpPr>
          <a:xfrm>
            <a:off x="0" y="0"/>
            <a:ext cx="396689" cy="5143500"/>
            <a:chOff x="0" y="0"/>
            <a:chExt cx="528918" cy="6858000"/>
          </a:xfrm>
        </p:grpSpPr>
        <p:pic>
          <p:nvPicPr>
            <p:cNvPr id="4" name="Picture 3">
              <a:extLst>
                <a:ext uri="{FF2B5EF4-FFF2-40B4-BE49-F238E27FC236}">
                  <a16:creationId xmlns:a16="http://schemas.microsoft.com/office/drawing/2014/main" id="{E831CE5A-6896-5DCC-5688-ABE3134DF157}"/>
                </a:ext>
              </a:extLst>
            </p:cNvPr>
            <p:cNvPicPr>
              <a:picLocks noChangeAspect="1"/>
            </p:cNvPicPr>
            <p:nvPr/>
          </p:nvPicPr>
          <p:blipFill rotWithShape="1">
            <a:blip r:embed="rId2"/>
            <a:srcRect l="42118"/>
            <a:stretch/>
          </p:blipFill>
          <p:spPr>
            <a:xfrm>
              <a:off x="0" y="0"/>
              <a:ext cx="443527" cy="6858000"/>
            </a:xfrm>
            <a:prstGeom prst="rect">
              <a:avLst/>
            </a:prstGeom>
          </p:spPr>
        </p:pic>
        <p:sp>
          <p:nvSpPr>
            <p:cNvPr id="5" name="Rectangle 4">
              <a:extLst>
                <a:ext uri="{FF2B5EF4-FFF2-40B4-BE49-F238E27FC236}">
                  <a16:creationId xmlns:a16="http://schemas.microsoft.com/office/drawing/2014/main" id="{8FB9F56D-6052-B659-6AAC-CE913A75A611}"/>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333883555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AFA86A49-43CB-8673-31D0-0E9B3A528E33}"/>
              </a:ext>
            </a:extLst>
          </p:cNvPr>
          <p:cNvSpPr>
            <a:spLocks noGrp="1"/>
          </p:cNvSpPr>
          <p:nvPr>
            <p:ph type="ftr" sz="quarter" idx="3"/>
          </p:nvPr>
        </p:nvSpPr>
        <p:spPr>
          <a:xfrm>
            <a:off x="628650" y="4632723"/>
            <a:ext cx="6908556" cy="408384"/>
          </a:xfrm>
          <a:prstGeom prst="rect">
            <a:avLst/>
          </a:prstGeom>
        </p:spPr>
        <p:txBody>
          <a:bodyPr/>
          <a:lstStyle>
            <a:lvl1pPr>
              <a:defRPr sz="750">
                <a:solidFill>
                  <a:schemeClr val="tx1">
                    <a:lumMod val="75000"/>
                    <a:lumOff val="25000"/>
                  </a:schemeClr>
                </a:solidFill>
                <a:latin typeface="Helvetica" panose="020B0604020202020204" pitchFamily="34" charset="0"/>
                <a:cs typeface="Helvetica" panose="020B0604020202020204" pitchFamily="34" charset="0"/>
              </a:defRPr>
            </a:lvl1pPr>
          </a:lstStyle>
          <a:p>
            <a:endParaRPr lang="en-US"/>
          </a:p>
        </p:txBody>
      </p:sp>
      <p:grpSp>
        <p:nvGrpSpPr>
          <p:cNvPr id="2" name="Group 1">
            <a:extLst>
              <a:ext uri="{FF2B5EF4-FFF2-40B4-BE49-F238E27FC236}">
                <a16:creationId xmlns:a16="http://schemas.microsoft.com/office/drawing/2014/main" id="{530E8FA9-DC6A-D746-83E7-A19262B548F7}"/>
              </a:ext>
            </a:extLst>
          </p:cNvPr>
          <p:cNvGrpSpPr/>
          <p:nvPr/>
        </p:nvGrpSpPr>
        <p:grpSpPr>
          <a:xfrm>
            <a:off x="0" y="0"/>
            <a:ext cx="396689" cy="5143500"/>
            <a:chOff x="0" y="0"/>
            <a:chExt cx="528918" cy="6858000"/>
          </a:xfrm>
        </p:grpSpPr>
        <p:pic>
          <p:nvPicPr>
            <p:cNvPr id="3" name="Picture 2">
              <a:extLst>
                <a:ext uri="{FF2B5EF4-FFF2-40B4-BE49-F238E27FC236}">
                  <a16:creationId xmlns:a16="http://schemas.microsoft.com/office/drawing/2014/main" id="{AC075029-5EDB-F815-F5DC-101EF4F661E7}"/>
                </a:ext>
              </a:extLst>
            </p:cNvPr>
            <p:cNvPicPr>
              <a:picLocks noChangeAspect="1"/>
            </p:cNvPicPr>
            <p:nvPr/>
          </p:nvPicPr>
          <p:blipFill rotWithShape="1">
            <a:blip r:embed="rId2"/>
            <a:srcRect l="42118"/>
            <a:stretch/>
          </p:blipFill>
          <p:spPr>
            <a:xfrm>
              <a:off x="0" y="0"/>
              <a:ext cx="443527" cy="6858000"/>
            </a:xfrm>
            <a:prstGeom prst="rect">
              <a:avLst/>
            </a:prstGeom>
          </p:spPr>
        </p:pic>
        <p:sp>
          <p:nvSpPr>
            <p:cNvPr id="4" name="Rectangle 3">
              <a:extLst>
                <a:ext uri="{FF2B5EF4-FFF2-40B4-BE49-F238E27FC236}">
                  <a16:creationId xmlns:a16="http://schemas.microsoft.com/office/drawing/2014/main" id="{65124CC4-F6C6-7A5C-4F1E-EC3DF8B3A841}"/>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1251496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B263-F374-8425-77D0-6D78CE9FAEA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45C76E-2772-0552-B504-FEFF69BA6DE5}"/>
              </a:ext>
            </a:extLst>
          </p:cNvPr>
          <p:cNvSpPr>
            <a:spLocks noGrp="1"/>
          </p:cNvSpPr>
          <p:nvPr>
            <p:ph idx="1"/>
          </p:nvPr>
        </p:nvSpPr>
        <p:spPr>
          <a:xfrm>
            <a:off x="3887391" y="740569"/>
            <a:ext cx="4629150" cy="3655219"/>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A5CBDB-1FD5-E95D-8780-D99C8AEEDA37}"/>
              </a:ext>
            </a:extLst>
          </p:cNvPr>
          <p:cNvSpPr>
            <a:spLocks noGrp="1"/>
          </p:cNvSpPr>
          <p:nvPr>
            <p:ph type="body" sz="half" idx="2"/>
          </p:nvPr>
        </p:nvSpPr>
        <p:spPr>
          <a:xfrm>
            <a:off x="629841" y="1543050"/>
            <a:ext cx="2949178" cy="2858691"/>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cxnSp>
        <p:nvCxnSpPr>
          <p:cNvPr id="12" name="Straight Connector 11">
            <a:extLst>
              <a:ext uri="{FF2B5EF4-FFF2-40B4-BE49-F238E27FC236}">
                <a16:creationId xmlns:a16="http://schemas.microsoft.com/office/drawing/2014/main" id="{1DDC2B8E-3474-39AE-4E81-561BA26F9F00}"/>
              </a:ext>
            </a:extLst>
          </p:cNvPr>
          <p:cNvCxnSpPr>
            <a:cxnSpLocks/>
          </p:cNvCxnSpPr>
          <p:nvPr/>
        </p:nvCxnSpPr>
        <p:spPr>
          <a:xfrm flipH="1" flipV="1">
            <a:off x="628650" y="1538380"/>
            <a:ext cx="2950369" cy="467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Footer Placeholder 3">
            <a:extLst>
              <a:ext uri="{FF2B5EF4-FFF2-40B4-BE49-F238E27FC236}">
                <a16:creationId xmlns:a16="http://schemas.microsoft.com/office/drawing/2014/main" id="{6A4A765C-7345-8533-0F2B-E241379CE25D}"/>
              </a:ext>
            </a:extLst>
          </p:cNvPr>
          <p:cNvSpPr>
            <a:spLocks noGrp="1"/>
          </p:cNvSpPr>
          <p:nvPr>
            <p:ph type="ftr" sz="quarter" idx="3"/>
          </p:nvPr>
        </p:nvSpPr>
        <p:spPr>
          <a:xfrm>
            <a:off x="628650" y="4632723"/>
            <a:ext cx="6908556" cy="408384"/>
          </a:xfrm>
          <a:prstGeom prst="rect">
            <a:avLst/>
          </a:prstGeom>
        </p:spPr>
        <p:txBody>
          <a:bodyPr/>
          <a:lstStyle>
            <a:lvl1pPr>
              <a:defRPr sz="750">
                <a:solidFill>
                  <a:schemeClr val="tx1">
                    <a:lumMod val="75000"/>
                    <a:lumOff val="25000"/>
                  </a:schemeClr>
                </a:solidFill>
                <a:latin typeface="Helvetica" panose="020B0604020202020204" pitchFamily="34" charset="0"/>
                <a:cs typeface="Helvetica" panose="020B0604020202020204" pitchFamily="34" charset="0"/>
              </a:defRPr>
            </a:lvl1pPr>
          </a:lstStyle>
          <a:p>
            <a:endParaRPr lang="en-US" dirty="0"/>
          </a:p>
        </p:txBody>
      </p:sp>
      <p:grpSp>
        <p:nvGrpSpPr>
          <p:cNvPr id="5" name="Group 4">
            <a:extLst>
              <a:ext uri="{FF2B5EF4-FFF2-40B4-BE49-F238E27FC236}">
                <a16:creationId xmlns:a16="http://schemas.microsoft.com/office/drawing/2014/main" id="{8B02A9C6-943C-1507-162E-528A0643FD47}"/>
              </a:ext>
            </a:extLst>
          </p:cNvPr>
          <p:cNvGrpSpPr/>
          <p:nvPr/>
        </p:nvGrpSpPr>
        <p:grpSpPr>
          <a:xfrm>
            <a:off x="0" y="0"/>
            <a:ext cx="396689" cy="5143500"/>
            <a:chOff x="0" y="0"/>
            <a:chExt cx="528918" cy="6858000"/>
          </a:xfrm>
        </p:grpSpPr>
        <p:pic>
          <p:nvPicPr>
            <p:cNvPr id="6" name="Picture 5">
              <a:extLst>
                <a:ext uri="{FF2B5EF4-FFF2-40B4-BE49-F238E27FC236}">
                  <a16:creationId xmlns:a16="http://schemas.microsoft.com/office/drawing/2014/main" id="{FB1F358F-EE34-AAFA-11AC-C320FD98C3A5}"/>
                </a:ext>
              </a:extLst>
            </p:cNvPr>
            <p:cNvPicPr>
              <a:picLocks noChangeAspect="1"/>
            </p:cNvPicPr>
            <p:nvPr/>
          </p:nvPicPr>
          <p:blipFill rotWithShape="1">
            <a:blip r:embed="rId2"/>
            <a:srcRect l="42118"/>
            <a:stretch/>
          </p:blipFill>
          <p:spPr>
            <a:xfrm>
              <a:off x="0" y="0"/>
              <a:ext cx="443527" cy="6858000"/>
            </a:xfrm>
            <a:prstGeom prst="rect">
              <a:avLst/>
            </a:prstGeom>
          </p:spPr>
        </p:pic>
        <p:sp>
          <p:nvSpPr>
            <p:cNvPr id="7" name="Rectangle 6">
              <a:extLst>
                <a:ext uri="{FF2B5EF4-FFF2-40B4-BE49-F238E27FC236}">
                  <a16:creationId xmlns:a16="http://schemas.microsoft.com/office/drawing/2014/main" id="{7B525855-EF11-DE19-B5D8-F844DFDB165F}"/>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388095485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2650-2F0F-8590-AB04-AC654ED691B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A8E6F63-AF0C-6B63-8490-500CFBBB5BE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4B1F566-2E9C-955E-6261-42890323EBC6}"/>
              </a:ext>
            </a:extLst>
          </p:cNvPr>
          <p:cNvSpPr>
            <a:spLocks noGrp="1"/>
          </p:cNvSpPr>
          <p:nvPr>
            <p:ph type="body" sz="half" idx="2"/>
          </p:nvPr>
        </p:nvSpPr>
        <p:spPr>
          <a:xfrm>
            <a:off x="629841" y="1543050"/>
            <a:ext cx="2949178" cy="2858691"/>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cxnSp>
        <p:nvCxnSpPr>
          <p:cNvPr id="12" name="Straight Connector 11">
            <a:extLst>
              <a:ext uri="{FF2B5EF4-FFF2-40B4-BE49-F238E27FC236}">
                <a16:creationId xmlns:a16="http://schemas.microsoft.com/office/drawing/2014/main" id="{C057C774-EA73-88EB-0207-0745600ACE8D}"/>
              </a:ext>
            </a:extLst>
          </p:cNvPr>
          <p:cNvCxnSpPr>
            <a:cxnSpLocks/>
          </p:cNvCxnSpPr>
          <p:nvPr/>
        </p:nvCxnSpPr>
        <p:spPr>
          <a:xfrm flipH="1" flipV="1">
            <a:off x="628650" y="1538380"/>
            <a:ext cx="2950369" cy="467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9375FE27-6215-F691-0739-962472A15764}"/>
              </a:ext>
            </a:extLst>
          </p:cNvPr>
          <p:cNvSpPr>
            <a:spLocks noGrp="1"/>
          </p:cNvSpPr>
          <p:nvPr>
            <p:ph type="ftr" sz="quarter" idx="3"/>
          </p:nvPr>
        </p:nvSpPr>
        <p:spPr>
          <a:xfrm>
            <a:off x="628650" y="4632723"/>
            <a:ext cx="6908556" cy="408384"/>
          </a:xfrm>
          <a:prstGeom prst="rect">
            <a:avLst/>
          </a:prstGeom>
        </p:spPr>
        <p:txBody>
          <a:bodyPr/>
          <a:lstStyle>
            <a:lvl1pPr>
              <a:defRPr sz="750">
                <a:solidFill>
                  <a:schemeClr val="tx1"/>
                </a:solidFill>
                <a:latin typeface="Helvetica" panose="020B0604020202020204" pitchFamily="34" charset="0"/>
                <a:cs typeface="Helvetica" panose="020B0604020202020204" pitchFamily="34" charset="0"/>
              </a:defRPr>
            </a:lvl1pPr>
          </a:lstStyle>
          <a:p>
            <a:endParaRPr lang="en-US" dirty="0"/>
          </a:p>
        </p:txBody>
      </p:sp>
      <p:grpSp>
        <p:nvGrpSpPr>
          <p:cNvPr id="5" name="Group 4">
            <a:extLst>
              <a:ext uri="{FF2B5EF4-FFF2-40B4-BE49-F238E27FC236}">
                <a16:creationId xmlns:a16="http://schemas.microsoft.com/office/drawing/2014/main" id="{16CA6AB6-883A-BBA0-925F-5CB7992F873C}"/>
              </a:ext>
            </a:extLst>
          </p:cNvPr>
          <p:cNvGrpSpPr/>
          <p:nvPr/>
        </p:nvGrpSpPr>
        <p:grpSpPr>
          <a:xfrm>
            <a:off x="0" y="0"/>
            <a:ext cx="396689" cy="5143500"/>
            <a:chOff x="0" y="0"/>
            <a:chExt cx="528918" cy="6858000"/>
          </a:xfrm>
        </p:grpSpPr>
        <p:pic>
          <p:nvPicPr>
            <p:cNvPr id="6" name="Picture 5">
              <a:extLst>
                <a:ext uri="{FF2B5EF4-FFF2-40B4-BE49-F238E27FC236}">
                  <a16:creationId xmlns:a16="http://schemas.microsoft.com/office/drawing/2014/main" id="{152C764F-6ED1-2B69-70BD-F679540FA626}"/>
                </a:ext>
              </a:extLst>
            </p:cNvPr>
            <p:cNvPicPr>
              <a:picLocks noChangeAspect="1"/>
            </p:cNvPicPr>
            <p:nvPr/>
          </p:nvPicPr>
          <p:blipFill rotWithShape="1">
            <a:blip r:embed="rId2"/>
            <a:srcRect l="42118"/>
            <a:stretch/>
          </p:blipFill>
          <p:spPr>
            <a:xfrm>
              <a:off x="0" y="0"/>
              <a:ext cx="443527" cy="6858000"/>
            </a:xfrm>
            <a:prstGeom prst="rect">
              <a:avLst/>
            </a:prstGeom>
          </p:spPr>
        </p:pic>
        <p:sp>
          <p:nvSpPr>
            <p:cNvPr id="7" name="Rectangle 6">
              <a:extLst>
                <a:ext uri="{FF2B5EF4-FFF2-40B4-BE49-F238E27FC236}">
                  <a16:creationId xmlns:a16="http://schemas.microsoft.com/office/drawing/2014/main" id="{91E6C962-5089-7DEA-A994-CCBDE979831B}"/>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379390930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cc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51947-156B-BA70-872B-4419BFFE0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7962B-AF99-20C5-EF4E-6902B697D90A}"/>
              </a:ext>
            </a:extLst>
          </p:cNvPr>
          <p:cNvSpPr>
            <a:spLocks noGrp="1"/>
          </p:cNvSpPr>
          <p:nvPr>
            <p:ph idx="1"/>
          </p:nvPr>
        </p:nvSpPr>
        <p:spPr>
          <a:xfrm>
            <a:off x="611001" y="1369219"/>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CCF9B81D-0C33-0CE7-B809-C33B2DDD1F5E}"/>
              </a:ext>
            </a:extLst>
          </p:cNvPr>
          <p:cNvGrpSpPr/>
          <p:nvPr/>
        </p:nvGrpSpPr>
        <p:grpSpPr>
          <a:xfrm>
            <a:off x="0" y="0"/>
            <a:ext cx="396689" cy="5143500"/>
            <a:chOff x="0" y="0"/>
            <a:chExt cx="528918" cy="6858000"/>
          </a:xfrm>
        </p:grpSpPr>
        <p:pic>
          <p:nvPicPr>
            <p:cNvPr id="5" name="Picture 4">
              <a:extLst>
                <a:ext uri="{FF2B5EF4-FFF2-40B4-BE49-F238E27FC236}">
                  <a16:creationId xmlns:a16="http://schemas.microsoft.com/office/drawing/2014/main" id="{74CDA765-3EC1-EBBB-6AE3-8CA9D673B6F3}"/>
                </a:ext>
              </a:extLst>
            </p:cNvPr>
            <p:cNvPicPr>
              <a:picLocks noChangeAspect="1"/>
            </p:cNvPicPr>
            <p:nvPr/>
          </p:nvPicPr>
          <p:blipFill rotWithShape="1">
            <a:blip r:embed="rId2"/>
            <a:srcRect l="42118"/>
            <a:stretch/>
          </p:blipFill>
          <p:spPr>
            <a:xfrm>
              <a:off x="0" y="0"/>
              <a:ext cx="443527" cy="6858000"/>
            </a:xfrm>
            <a:prstGeom prst="rect">
              <a:avLst/>
            </a:prstGeom>
          </p:spPr>
        </p:pic>
        <p:sp>
          <p:nvSpPr>
            <p:cNvPr id="6" name="Rectangle 5">
              <a:extLst>
                <a:ext uri="{FF2B5EF4-FFF2-40B4-BE49-F238E27FC236}">
                  <a16:creationId xmlns:a16="http://schemas.microsoft.com/office/drawing/2014/main" id="{A747853A-06A9-3853-4B1F-4E4B592A96C9}"/>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410192896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76AEE-5F7C-0C4E-AB7D-BADB32FF08A3}"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2103883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76AEE-5F7C-0C4E-AB7D-BADB32FF08A3}"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3808069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76AEE-5F7C-0C4E-AB7D-BADB32FF08A3}"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763601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76AEE-5F7C-0C4E-AB7D-BADB32FF08A3}"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3788871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76AEE-5F7C-0C4E-AB7D-BADB32FF08A3}"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1100340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0F76AEE-5F7C-0C4E-AB7D-BADB32FF08A3}"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3028253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0F76AEE-5F7C-0C4E-AB7D-BADB32FF08A3}"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713DF9-231C-E84E-B773-EA564B7737D7}" type="slidenum">
              <a:rPr lang="en-US" smtClean="0"/>
              <a:t>‹#›</a:t>
            </a:fld>
            <a:endParaRPr lang="en-US"/>
          </a:p>
        </p:txBody>
      </p:sp>
    </p:spTree>
    <p:extLst>
      <p:ext uri="{BB962C8B-B14F-4D97-AF65-F5344CB8AC3E}">
        <p14:creationId xmlns:p14="http://schemas.microsoft.com/office/powerpoint/2010/main" val="692750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D7DAD-B32E-AC43-9C03-F04068BB252F}"/>
              </a:ext>
            </a:extLst>
          </p:cNvPr>
          <p:cNvPicPr>
            <a:picLocks noChangeAspect="1"/>
          </p:cNvPicPr>
          <p:nvPr userDrawn="1"/>
        </p:nvPicPr>
        <p:blipFill>
          <a:blip r:embed="rId13"/>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0F76AEE-5F7C-0C4E-AB7D-BADB32FF08A3}" type="datetimeFigureOut">
              <a:rPr lang="en-US" smtClean="0"/>
              <a:t>10/11/2024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D713DF9-231C-E84E-B773-EA564B7737D7}" type="slidenum">
              <a:rPr lang="en-US" smtClean="0"/>
              <a:t>‹#›</a:t>
            </a:fld>
            <a:endParaRPr lang="en-US"/>
          </a:p>
        </p:txBody>
      </p:sp>
    </p:spTree>
    <p:extLst>
      <p:ext uri="{BB962C8B-B14F-4D97-AF65-F5344CB8AC3E}">
        <p14:creationId xmlns:p14="http://schemas.microsoft.com/office/powerpoint/2010/main" val="39055731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992B-8AA1-9C7D-1983-63891600B94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355A14E-4B1A-5D77-CFDC-833EDA1A4C58}"/>
              </a:ext>
            </a:extLst>
          </p:cNvPr>
          <p:cNvSpPr>
            <a:spLocks noGrp="1"/>
          </p:cNvSpPr>
          <p:nvPr>
            <p:ph type="body" idx="1"/>
          </p:nvPr>
        </p:nvSpPr>
        <p:spPr>
          <a:xfrm>
            <a:off x="628650" y="1369218"/>
            <a:ext cx="78867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a:extLst>
              <a:ext uri="{FF2B5EF4-FFF2-40B4-BE49-F238E27FC236}">
                <a16:creationId xmlns:a16="http://schemas.microsoft.com/office/drawing/2014/main" id="{785BD43B-0A08-7228-5BBF-ABFF38F4B0E8}"/>
              </a:ext>
            </a:extLst>
          </p:cNvPr>
          <p:cNvSpPr>
            <a:spLocks noGrp="1"/>
          </p:cNvSpPr>
          <p:nvPr>
            <p:ph type="ftr" sz="quarter" idx="3"/>
          </p:nvPr>
        </p:nvSpPr>
        <p:spPr>
          <a:xfrm>
            <a:off x="628650" y="4632723"/>
            <a:ext cx="6908556" cy="408384"/>
          </a:xfrm>
          <a:prstGeom prst="rect">
            <a:avLst/>
          </a:prstGeom>
        </p:spPr>
        <p:txBody>
          <a:bodyPr/>
          <a:lstStyle>
            <a:lvl1pPr>
              <a:defRPr sz="750">
                <a:solidFill>
                  <a:schemeClr val="tx1">
                    <a:lumMod val="75000"/>
                    <a:lumOff val="25000"/>
                  </a:schemeClr>
                </a:solidFill>
                <a:latin typeface="Helvetica" panose="020B0604020202020204" pitchFamily="34" charset="0"/>
                <a:cs typeface="Helvetica" panose="020B0604020202020204" pitchFamily="34" charset="0"/>
              </a:defRPr>
            </a:lvl1pPr>
          </a:lstStyle>
          <a:p>
            <a:endParaRPr lang="en-US" dirty="0"/>
          </a:p>
        </p:txBody>
      </p:sp>
    </p:spTree>
    <p:extLst>
      <p:ext uri="{BB962C8B-B14F-4D97-AF65-F5344CB8AC3E}">
        <p14:creationId xmlns:p14="http://schemas.microsoft.com/office/powerpoint/2010/main" val="58941509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hf sldNum="0" hdr="0" ftr="0" dt="0"/>
  <p:txStyles>
    <p:titleStyle>
      <a:lvl1pPr algn="l" defTabSz="685800" rtl="0" eaLnBrk="1" latinLnBrk="0" hangingPunct="1">
        <a:lnSpc>
          <a:spcPct val="90000"/>
        </a:lnSpc>
        <a:spcBef>
          <a:spcPct val="0"/>
        </a:spcBef>
        <a:buNone/>
        <a:defRPr sz="3300" b="1" kern="1200">
          <a:solidFill>
            <a:schemeClr val="tx2"/>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b="0" i="0" kern="1200">
          <a:solidFill>
            <a:schemeClr val="tx1">
              <a:lumMod val="75000"/>
              <a:lumOff val="25000"/>
            </a:schemeClr>
          </a:solidFill>
          <a:latin typeface="Helvetica" pitchFamily="2" charset="0"/>
          <a:ea typeface="+mn-ea"/>
          <a:cs typeface="+mn-cs"/>
        </a:defRPr>
      </a:lvl1pPr>
      <a:lvl2pPr marL="514350" indent="-171450" algn="l" defTabSz="685800" rtl="0" eaLnBrk="1" latinLnBrk="0" hangingPunct="1">
        <a:lnSpc>
          <a:spcPct val="90000"/>
        </a:lnSpc>
        <a:spcBef>
          <a:spcPts val="375"/>
        </a:spcBef>
        <a:buClr>
          <a:schemeClr val="accent1"/>
        </a:buClr>
        <a:buSzPct val="115000"/>
        <a:buFont typeface="Avenir Black" panose="020B0803020203020204" pitchFamily="34" charset="0"/>
        <a:buChar char="-"/>
        <a:defRPr sz="1800" b="0" i="0" kern="1200">
          <a:solidFill>
            <a:schemeClr val="tx1">
              <a:lumMod val="75000"/>
              <a:lumOff val="25000"/>
            </a:schemeClr>
          </a:solidFill>
          <a:latin typeface="Helvetica" pitchFamily="2"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b="0" i="0" kern="1200">
          <a:solidFill>
            <a:schemeClr val="tx1">
              <a:lumMod val="75000"/>
              <a:lumOff val="25000"/>
            </a:schemeClr>
          </a:solidFill>
          <a:latin typeface="Helvetica" pitchFamily="2" charset="0"/>
          <a:ea typeface="+mn-ea"/>
          <a:cs typeface="+mn-cs"/>
        </a:defRPr>
      </a:lvl3pPr>
      <a:lvl4pPr marL="1200150" indent="-171450" algn="l" defTabSz="685800" rtl="0" eaLnBrk="1" latinLnBrk="0" hangingPunct="1">
        <a:lnSpc>
          <a:spcPct val="90000"/>
        </a:lnSpc>
        <a:spcBef>
          <a:spcPts val="375"/>
        </a:spcBef>
        <a:buClr>
          <a:schemeClr val="accent1"/>
        </a:buClr>
        <a:buSzPct val="121000"/>
        <a:buFont typeface="Avenir Heavy" panose="020B0703020203020204" pitchFamily="34" charset="0"/>
        <a:buChar char="-"/>
        <a:defRPr sz="1350" b="0" i="0" kern="1200">
          <a:solidFill>
            <a:schemeClr val="tx1">
              <a:lumMod val="75000"/>
              <a:lumOff val="25000"/>
            </a:schemeClr>
          </a:solidFill>
          <a:latin typeface="Helvetica" pitchFamily="2" charset="0"/>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b="0" i="0" kern="1200">
          <a:solidFill>
            <a:schemeClr val="tx1">
              <a:lumMod val="75000"/>
              <a:lumOff val="25000"/>
            </a:schemeClr>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8D_F5D41C2A.xm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6B_9C6A02CD.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microsoft.com/office/2018/10/relationships/comments" Target="../comments/modernComment_183_B46997E9.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16.png"/><Relationship Id="rId4" Type="http://schemas.microsoft.com/office/2018/10/relationships/comments" Target="../comments/modernComment_1B0_FB1FB3E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3.xml"/><Relationship Id="rId4" Type="http://schemas.microsoft.com/office/2018/10/relationships/comments" Target="../comments/modernComment_248_262CD27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17.jpeg"/><Relationship Id="rId4" Type="http://schemas.microsoft.com/office/2018/10/relationships/comments" Target="../comments/modernComment_7FF64BF6_8E1240CA.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 name="Title 1">
            <a:extLst>
              <a:ext uri="{FF2B5EF4-FFF2-40B4-BE49-F238E27FC236}">
                <a16:creationId xmlns:a16="http://schemas.microsoft.com/office/drawing/2014/main" id="{BE168D49-B256-950C-24B2-95E75D974946}"/>
              </a:ext>
            </a:extLst>
          </p:cNvPr>
          <p:cNvSpPr>
            <a:spLocks noGrp="1"/>
          </p:cNvSpPr>
          <p:nvPr>
            <p:ph type="ctrTitle"/>
          </p:nvPr>
        </p:nvSpPr>
        <p:spPr>
          <a:xfrm>
            <a:off x="504265" y="1090057"/>
            <a:ext cx="6858000" cy="1790700"/>
          </a:xfrm>
        </p:spPr>
        <p:txBody>
          <a:bodyPr/>
          <a:lstStyle/>
          <a:p>
            <a:r>
              <a:rPr lang="en-US" sz="4000" dirty="0"/>
              <a:t>Pulmonary Hypertension</a:t>
            </a:r>
            <a:r>
              <a:rPr lang="en-US" sz="4000"/>
              <a:t>:</a:t>
            </a:r>
            <a:r>
              <a:rPr lang="en-US" sz="4000" dirty="0"/>
              <a:t> </a:t>
            </a:r>
            <a:br>
              <a:rPr lang="en-US" sz="4000" dirty="0"/>
            </a:br>
            <a:r>
              <a:rPr lang="en-US" sz="4000" dirty="0"/>
              <a:t>Comorbidities With PAH and Group 2 PH</a:t>
            </a:r>
          </a:p>
        </p:txBody>
      </p:sp>
      <p:sp>
        <p:nvSpPr>
          <p:cNvPr id="3" name="Subtitle 2">
            <a:extLst>
              <a:ext uri="{FF2B5EF4-FFF2-40B4-BE49-F238E27FC236}">
                <a16:creationId xmlns:a16="http://schemas.microsoft.com/office/drawing/2014/main" id="{738754B7-6A80-95D6-385A-DCA4E1D8A878}"/>
              </a:ext>
            </a:extLst>
          </p:cNvPr>
          <p:cNvSpPr>
            <a:spLocks noGrp="1"/>
          </p:cNvSpPr>
          <p:nvPr>
            <p:ph type="subTitle" idx="1"/>
          </p:nvPr>
        </p:nvSpPr>
        <p:spPr>
          <a:xfrm>
            <a:off x="504825" y="2861539"/>
            <a:ext cx="6858000" cy="419100"/>
          </a:xfrm>
        </p:spPr>
        <p:txBody>
          <a:bodyPr/>
          <a:lstStyle/>
          <a:p>
            <a:r>
              <a:rPr lang="en-US" b="1" dirty="0"/>
              <a:t>Bradley A. Maron, MD</a:t>
            </a:r>
          </a:p>
          <a:p>
            <a:r>
              <a:rPr lang="en-US" dirty="0"/>
              <a:t>Director, Scientific Operations </a:t>
            </a:r>
          </a:p>
          <a:p>
            <a:r>
              <a:rPr lang="en-US" dirty="0"/>
              <a:t>The University of Maryland-IHC</a:t>
            </a:r>
          </a:p>
          <a:p>
            <a:r>
              <a:rPr lang="en-US" dirty="0"/>
              <a:t>North Bethesda, MD </a:t>
            </a:r>
          </a:p>
          <a:p>
            <a:endParaRPr lang="en-US" dirty="0"/>
          </a:p>
          <a:p>
            <a:endParaRPr lang="en-US" dirty="0"/>
          </a:p>
        </p:txBody>
      </p:sp>
    </p:spTree>
    <p:extLst>
      <p:ext uri="{BB962C8B-B14F-4D97-AF65-F5344CB8AC3E}">
        <p14:creationId xmlns:p14="http://schemas.microsoft.com/office/powerpoint/2010/main" val="3860723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61C771-A2AD-AB7E-5FE5-C5E9E1D7DB86}"/>
              </a:ext>
            </a:extLst>
          </p:cNvPr>
          <p:cNvSpPr/>
          <p:nvPr/>
        </p:nvSpPr>
        <p:spPr>
          <a:xfrm>
            <a:off x="508702" y="1597233"/>
            <a:ext cx="5206301" cy="207715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AutoShape 2" descr="Image result for doogie howser"/>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doogie howser"/>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1" name="Group 20">
            <a:extLst>
              <a:ext uri="{FF2B5EF4-FFF2-40B4-BE49-F238E27FC236}">
                <a16:creationId xmlns:a16="http://schemas.microsoft.com/office/drawing/2014/main" id="{B6FD25A4-6339-4497-9978-FA4D1555E000}"/>
              </a:ext>
            </a:extLst>
          </p:cNvPr>
          <p:cNvGrpSpPr>
            <a:grpSpLocks noChangeAspect="1"/>
          </p:cNvGrpSpPr>
          <p:nvPr/>
        </p:nvGrpSpPr>
        <p:grpSpPr>
          <a:xfrm>
            <a:off x="508702" y="1509937"/>
            <a:ext cx="9046828" cy="3605940"/>
            <a:chOff x="1338714" y="1071258"/>
            <a:chExt cx="8236653" cy="3283015"/>
          </a:xfrm>
        </p:grpSpPr>
        <p:sp>
          <p:nvSpPr>
            <p:cNvPr id="10" name="TextBox 9">
              <a:extLst>
                <a:ext uri="{FF2B5EF4-FFF2-40B4-BE49-F238E27FC236}">
                  <a16:creationId xmlns:a16="http://schemas.microsoft.com/office/drawing/2014/main" id="{D5D6FAB0-168E-4001-8434-B4E6C4323556}"/>
                </a:ext>
              </a:extLst>
            </p:cNvPr>
            <p:cNvSpPr txBox="1"/>
            <p:nvPr/>
          </p:nvSpPr>
          <p:spPr>
            <a:xfrm>
              <a:off x="1338714" y="4130102"/>
              <a:ext cx="2791782" cy="224171"/>
            </a:xfrm>
            <a:prstGeom prst="rect">
              <a:avLst/>
            </a:prstGeom>
            <a:noFill/>
          </p:spPr>
          <p:txBody>
            <a:bodyPr wrap="square" rtlCol="0">
              <a:spAutoFit/>
            </a:bodyPr>
            <a:lstStyle/>
            <a:p>
              <a:r>
                <a:rPr lang="en-US" sz="1000" dirty="0">
                  <a:solidFill>
                    <a:schemeClr val="tx1">
                      <a:lumMod val="75000"/>
                      <a:lumOff val="25000"/>
                    </a:schemeClr>
                  </a:solidFill>
                </a:rPr>
                <a:t>Ho JE, et al. </a:t>
              </a:r>
              <a:r>
                <a:rPr lang="en-US" sz="1000" i="1" dirty="0">
                  <a:solidFill>
                    <a:schemeClr val="tx1">
                      <a:lumMod val="75000"/>
                      <a:lumOff val="25000"/>
                    </a:schemeClr>
                  </a:solidFill>
                </a:rPr>
                <a:t>J Am Coll </a:t>
              </a:r>
              <a:r>
                <a:rPr lang="en-US" sz="1000" i="1" dirty="0" err="1">
                  <a:solidFill>
                    <a:schemeClr val="tx1">
                      <a:lumMod val="75000"/>
                      <a:lumOff val="25000"/>
                    </a:schemeClr>
                  </a:solidFill>
                </a:rPr>
                <a:t>Cardiol</a:t>
              </a:r>
              <a:r>
                <a:rPr lang="en-US" sz="1000" dirty="0">
                  <a:solidFill>
                    <a:schemeClr val="tx1">
                      <a:lumMod val="75000"/>
                      <a:lumOff val="25000"/>
                    </a:schemeClr>
                  </a:solidFill>
                </a:rPr>
                <a:t>. 2020;75(1):17-26.</a:t>
              </a:r>
            </a:p>
          </p:txBody>
        </p:sp>
        <p:sp>
          <p:nvSpPr>
            <p:cNvPr id="117" name="TextBox 116">
              <a:extLst>
                <a:ext uri="{FF2B5EF4-FFF2-40B4-BE49-F238E27FC236}">
                  <a16:creationId xmlns:a16="http://schemas.microsoft.com/office/drawing/2014/main" id="{E8A9CD4E-B66F-4A72-9923-81D68FBBBFDA}"/>
                </a:ext>
              </a:extLst>
            </p:cNvPr>
            <p:cNvSpPr txBox="1"/>
            <p:nvPr/>
          </p:nvSpPr>
          <p:spPr>
            <a:xfrm>
              <a:off x="5788017" y="1071258"/>
              <a:ext cx="3787350" cy="249026"/>
            </a:xfrm>
            <a:prstGeom prst="rect">
              <a:avLst/>
            </a:prstGeom>
            <a:noFill/>
          </p:spPr>
          <p:txBody>
            <a:bodyPr wrap="square" rtlCol="0">
              <a:spAutoFit/>
            </a:bodyPr>
            <a:lstStyle/>
            <a:p>
              <a:pPr algn="ctr">
                <a:lnSpc>
                  <a:spcPct val="90000"/>
                </a:lnSpc>
              </a:pPr>
              <a:r>
                <a:rPr lang="en-US" sz="1500" b="1" dirty="0"/>
                <a:t>Dyspnea with Preserved EF</a:t>
              </a:r>
            </a:p>
          </p:txBody>
        </p:sp>
        <p:sp>
          <p:nvSpPr>
            <p:cNvPr id="125" name="Rectangle 124">
              <a:extLst>
                <a:ext uri="{FF2B5EF4-FFF2-40B4-BE49-F238E27FC236}">
                  <a16:creationId xmlns:a16="http://schemas.microsoft.com/office/drawing/2014/main" id="{691F3A6B-AE65-4DC4-AA26-6BCE53FE5ED7}"/>
                </a:ext>
              </a:extLst>
            </p:cNvPr>
            <p:cNvSpPr/>
            <p:nvPr/>
          </p:nvSpPr>
          <p:spPr>
            <a:xfrm>
              <a:off x="6187126" y="1305377"/>
              <a:ext cx="2821529" cy="213224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8BFE3E-E1A2-40AE-8C6D-EDB1AD69C17F}"/>
                </a:ext>
              </a:extLst>
            </p:cNvPr>
            <p:cNvPicPr>
              <a:picLocks noChangeAspect="1"/>
            </p:cNvPicPr>
            <p:nvPr/>
          </p:nvPicPr>
          <p:blipFill>
            <a:blip r:embed="rId4"/>
            <a:stretch>
              <a:fillRect/>
            </a:stretch>
          </p:blipFill>
          <p:spPr>
            <a:xfrm>
              <a:off x="6270241" y="1305377"/>
              <a:ext cx="2652086" cy="2127138"/>
            </a:xfrm>
            <a:prstGeom prst="rect">
              <a:avLst/>
            </a:prstGeom>
          </p:spPr>
        </p:pic>
        <p:sp>
          <p:nvSpPr>
            <p:cNvPr id="12" name="TextBox 11">
              <a:extLst>
                <a:ext uri="{FF2B5EF4-FFF2-40B4-BE49-F238E27FC236}">
                  <a16:creationId xmlns:a16="http://schemas.microsoft.com/office/drawing/2014/main" id="{057BEEDB-C274-41F7-B484-2BA636622C88}"/>
                </a:ext>
              </a:extLst>
            </p:cNvPr>
            <p:cNvSpPr txBox="1"/>
            <p:nvPr/>
          </p:nvSpPr>
          <p:spPr>
            <a:xfrm>
              <a:off x="7396001" y="2023296"/>
              <a:ext cx="1339720" cy="276999"/>
            </a:xfrm>
            <a:prstGeom prst="rect">
              <a:avLst/>
            </a:prstGeom>
            <a:noFill/>
          </p:spPr>
          <p:txBody>
            <a:bodyPr wrap="square" rtlCol="0">
              <a:spAutoFit/>
            </a:bodyPr>
            <a:lstStyle/>
            <a:p>
              <a:r>
                <a:rPr lang="en-US" sz="1200" b="1"/>
                <a:t>&gt;3 mmHg/L/min</a:t>
              </a:r>
            </a:p>
          </p:txBody>
        </p:sp>
        <p:sp>
          <p:nvSpPr>
            <p:cNvPr id="115" name="TextBox 114">
              <a:extLst>
                <a:ext uri="{FF2B5EF4-FFF2-40B4-BE49-F238E27FC236}">
                  <a16:creationId xmlns:a16="http://schemas.microsoft.com/office/drawing/2014/main" id="{AC7BD441-0AD2-49F8-8278-DAB850F35B9A}"/>
                </a:ext>
              </a:extLst>
            </p:cNvPr>
            <p:cNvSpPr txBox="1"/>
            <p:nvPr/>
          </p:nvSpPr>
          <p:spPr>
            <a:xfrm>
              <a:off x="7439873" y="1397296"/>
              <a:ext cx="1339720" cy="276999"/>
            </a:xfrm>
            <a:prstGeom prst="rect">
              <a:avLst/>
            </a:prstGeom>
            <a:noFill/>
          </p:spPr>
          <p:txBody>
            <a:bodyPr wrap="square" rtlCol="0">
              <a:spAutoFit/>
            </a:bodyPr>
            <a:lstStyle/>
            <a:p>
              <a:r>
                <a:rPr lang="en-US" sz="1200" b="1"/>
                <a:t>≤3 mmHg/L/min</a:t>
              </a:r>
            </a:p>
          </p:txBody>
        </p:sp>
      </p:grpSp>
      <p:graphicFrame>
        <p:nvGraphicFramePr>
          <p:cNvPr id="18" name="Table 18">
            <a:extLst>
              <a:ext uri="{FF2B5EF4-FFF2-40B4-BE49-F238E27FC236}">
                <a16:creationId xmlns:a16="http://schemas.microsoft.com/office/drawing/2014/main" id="{4559F691-71CB-404D-962E-FEA7EBB26B42}"/>
              </a:ext>
            </a:extLst>
          </p:cNvPr>
          <p:cNvGraphicFramePr>
            <a:graphicFrameLocks noGrp="1"/>
          </p:cNvGraphicFramePr>
          <p:nvPr>
            <p:extLst>
              <p:ext uri="{D42A27DB-BD31-4B8C-83A1-F6EECF244321}">
                <p14:modId xmlns:p14="http://schemas.microsoft.com/office/powerpoint/2010/main" val="2086809672"/>
              </p:ext>
            </p:extLst>
          </p:nvPr>
        </p:nvGraphicFramePr>
        <p:xfrm>
          <a:off x="629493" y="2009944"/>
          <a:ext cx="4887062" cy="1431345"/>
        </p:xfrm>
        <a:graphic>
          <a:graphicData uri="http://schemas.openxmlformats.org/drawingml/2006/table">
            <a:tbl>
              <a:tblPr firstRow="1" bandRow="1">
                <a:tableStyleId>{3BF64619-BC21-40F1-91D6-1E2EA64201F6}</a:tableStyleId>
              </a:tblPr>
              <a:tblGrid>
                <a:gridCol w="1882595">
                  <a:extLst>
                    <a:ext uri="{9D8B030D-6E8A-4147-A177-3AD203B41FA5}">
                      <a16:colId xmlns:a16="http://schemas.microsoft.com/office/drawing/2014/main" val="3071971588"/>
                    </a:ext>
                  </a:extLst>
                </a:gridCol>
                <a:gridCol w="1303645">
                  <a:extLst>
                    <a:ext uri="{9D8B030D-6E8A-4147-A177-3AD203B41FA5}">
                      <a16:colId xmlns:a16="http://schemas.microsoft.com/office/drawing/2014/main" val="969909827"/>
                    </a:ext>
                  </a:extLst>
                </a:gridCol>
                <a:gridCol w="1700822">
                  <a:extLst>
                    <a:ext uri="{9D8B030D-6E8A-4147-A177-3AD203B41FA5}">
                      <a16:colId xmlns:a16="http://schemas.microsoft.com/office/drawing/2014/main" val="3607491671"/>
                    </a:ext>
                  </a:extLst>
                </a:gridCol>
              </a:tblGrid>
              <a:tr h="305395">
                <a:tc>
                  <a:txBody>
                    <a:bodyPr/>
                    <a:lstStyle/>
                    <a:p>
                      <a:pPr>
                        <a:lnSpc>
                          <a:spcPct val="90000"/>
                        </a:lnSpc>
                      </a:pPr>
                      <a:endParaRPr lang="en-US" sz="1200" dirty="0">
                        <a:solidFill>
                          <a:schemeClr val="tx1"/>
                        </a:solidFill>
                      </a:endParaRPr>
                    </a:p>
                  </a:txBody>
                  <a:tcPr marR="18288" marT="18288" marB="182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90000"/>
                        </a:lnSpc>
                      </a:pPr>
                      <a:r>
                        <a:rPr lang="en-US" sz="1200">
                          <a:solidFill>
                            <a:schemeClr val="bg1"/>
                          </a:solidFill>
                        </a:rPr>
                        <a:t>mPAP/CO</a:t>
                      </a:r>
                      <a:endParaRPr lang="en-US" sz="1200" dirty="0">
                        <a:solidFill>
                          <a:schemeClr val="bg1"/>
                        </a:solidFill>
                      </a:endParaRPr>
                    </a:p>
                  </a:txBody>
                  <a:tcPr marL="18288" marR="18288" marT="18288" marB="182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90000"/>
                        </a:lnSpc>
                      </a:pPr>
                      <a:r>
                        <a:rPr lang="en-US" sz="1200">
                          <a:solidFill>
                            <a:schemeClr val="bg1"/>
                          </a:solidFill>
                        </a:rPr>
                        <a:t>PAWP/CO</a:t>
                      </a:r>
                      <a:endParaRPr lang="en-US" sz="1200" dirty="0">
                        <a:solidFill>
                          <a:schemeClr val="bg1"/>
                        </a:solidFill>
                      </a:endParaRPr>
                    </a:p>
                  </a:txBody>
                  <a:tcPr marL="18288" marR="18288" marT="18288" marB="182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21736998"/>
                  </a:ext>
                </a:extLst>
              </a:tr>
              <a:tr h="562975">
                <a:tc>
                  <a:txBody>
                    <a:bodyPr/>
                    <a:lstStyle/>
                    <a:p>
                      <a:pPr>
                        <a:lnSpc>
                          <a:spcPct val="90000"/>
                        </a:lnSpc>
                      </a:pPr>
                      <a:r>
                        <a:rPr lang="en-US" sz="1200" b="1" dirty="0">
                          <a:solidFill>
                            <a:schemeClr val="bg1"/>
                          </a:solidFill>
                        </a:rPr>
                        <a:t>Pulmonary Vascular Disease</a:t>
                      </a:r>
                    </a:p>
                  </a:txBody>
                  <a:tcPr marR="18288" marT="18288" marB="182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lnSpc>
                          <a:spcPct val="90000"/>
                        </a:lnSpc>
                      </a:pPr>
                      <a:r>
                        <a:rPr lang="en-US" sz="1100" dirty="0">
                          <a:solidFill>
                            <a:schemeClr val="tx1"/>
                          </a:solidFill>
                        </a:rPr>
                        <a:t>&gt;3 mmHg/L/min</a:t>
                      </a:r>
                    </a:p>
                  </a:txBody>
                  <a:tcPr marL="18288" marR="18288" marT="18288" marB="182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1100">
                          <a:solidFill>
                            <a:schemeClr val="tx1"/>
                          </a:solidFill>
                        </a:rPr>
                        <a:t>&lt;2 mmHg/L/min</a:t>
                      </a:r>
                      <a:endParaRPr lang="en-US" sz="1100" dirty="0">
                        <a:solidFill>
                          <a:schemeClr val="tx1"/>
                        </a:solidFill>
                      </a:endParaRPr>
                    </a:p>
                  </a:txBody>
                  <a:tcPr marL="18288" marR="18288" marT="18288" marB="182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1864592"/>
                  </a:ext>
                </a:extLst>
              </a:tr>
              <a:tr h="562975">
                <a:tc>
                  <a:txBody>
                    <a:bodyPr/>
                    <a:lstStyle/>
                    <a:p>
                      <a:pPr>
                        <a:lnSpc>
                          <a:spcPct val="90000"/>
                        </a:lnSpc>
                      </a:pPr>
                      <a:r>
                        <a:rPr lang="en-US" sz="1200" b="1" dirty="0">
                          <a:solidFill>
                            <a:schemeClr val="bg1"/>
                          </a:solidFill>
                        </a:rPr>
                        <a:t>Left heart disease-PH</a:t>
                      </a:r>
                    </a:p>
                  </a:txBody>
                  <a:tcPr marR="18288" marT="18288" marB="182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100" dirty="0">
                          <a:solidFill>
                            <a:schemeClr val="tx1"/>
                          </a:solidFill>
                        </a:rPr>
                        <a:t>&gt;3 mmHg/L/min</a:t>
                      </a:r>
                    </a:p>
                  </a:txBody>
                  <a:tcPr marL="18288" marR="18288" marT="18288" marB="182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alpha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100" dirty="0">
                          <a:solidFill>
                            <a:schemeClr val="tx1"/>
                          </a:solidFill>
                        </a:rPr>
                        <a:t>&gt;2 mmHg/L/min </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100" dirty="0">
                          <a:solidFill>
                            <a:schemeClr val="tx1"/>
                          </a:solidFill>
                        </a:rPr>
                        <a:t>(or PAWP &gt;25 mmHg</a:t>
                      </a:r>
                    </a:p>
                  </a:txBody>
                  <a:tcPr marL="18288" marR="18288" marT="18288" marB="182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alpha val="50000"/>
                      </a:schemeClr>
                    </a:solidFill>
                  </a:tcPr>
                </a:tc>
                <a:extLst>
                  <a:ext uri="{0D108BD9-81ED-4DB2-BD59-A6C34878D82A}">
                    <a16:rowId xmlns:a16="http://schemas.microsoft.com/office/drawing/2014/main" val="2243480115"/>
                  </a:ext>
                </a:extLst>
              </a:tr>
            </a:tbl>
          </a:graphicData>
        </a:graphic>
      </p:graphicFrame>
      <p:sp>
        <p:nvSpPr>
          <p:cNvPr id="19" name="TextBox 18">
            <a:extLst>
              <a:ext uri="{FF2B5EF4-FFF2-40B4-BE49-F238E27FC236}">
                <a16:creationId xmlns:a16="http://schemas.microsoft.com/office/drawing/2014/main" id="{8E47C493-6DD6-4D12-A010-EBECED633E5A}"/>
              </a:ext>
            </a:extLst>
          </p:cNvPr>
          <p:cNvSpPr txBox="1"/>
          <p:nvPr/>
        </p:nvSpPr>
        <p:spPr>
          <a:xfrm>
            <a:off x="451577" y="1691337"/>
            <a:ext cx="5242894" cy="323165"/>
          </a:xfrm>
          <a:prstGeom prst="rect">
            <a:avLst/>
          </a:prstGeom>
          <a:noFill/>
        </p:spPr>
        <p:txBody>
          <a:bodyPr wrap="square" rtlCol="0">
            <a:spAutoFit/>
          </a:bodyPr>
          <a:lstStyle/>
          <a:p>
            <a:pPr algn="ctr"/>
            <a:r>
              <a:rPr lang="en-US" sz="1500" b="1" i="1" dirty="0"/>
              <a:t>Undifferentiated Dyspnea, Normal RHC Results at Rest </a:t>
            </a:r>
          </a:p>
        </p:txBody>
      </p:sp>
      <p:sp>
        <p:nvSpPr>
          <p:cNvPr id="4" name="Rectangle 3">
            <a:extLst>
              <a:ext uri="{FF2B5EF4-FFF2-40B4-BE49-F238E27FC236}">
                <a16:creationId xmlns:a16="http://schemas.microsoft.com/office/drawing/2014/main" id="{7DAE140B-D978-EC07-2144-001C7F7F7F8A}"/>
              </a:ext>
            </a:extLst>
          </p:cNvPr>
          <p:cNvSpPr/>
          <p:nvPr/>
        </p:nvSpPr>
        <p:spPr>
          <a:xfrm>
            <a:off x="5543430" y="1559379"/>
            <a:ext cx="171573" cy="198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9F5EC-57C3-3B14-E1EA-B3B54AAB69C7}"/>
              </a:ext>
            </a:extLst>
          </p:cNvPr>
          <p:cNvSpPr>
            <a:spLocks noGrp="1"/>
          </p:cNvSpPr>
          <p:nvPr>
            <p:ph type="title"/>
          </p:nvPr>
        </p:nvSpPr>
        <p:spPr/>
        <p:txBody>
          <a:bodyPr/>
          <a:lstStyle/>
          <a:p>
            <a:r>
              <a:rPr lang="en-US" sz="3600" b="1" dirty="0"/>
              <a:t>Exercise Hemodynamics and Prognostication in PH</a:t>
            </a:r>
            <a:endParaRPr lang="en-US" dirty="0"/>
          </a:p>
        </p:txBody>
      </p:sp>
    </p:spTree>
    <p:extLst>
      <p:ext uri="{BB962C8B-B14F-4D97-AF65-F5344CB8AC3E}">
        <p14:creationId xmlns:p14="http://schemas.microsoft.com/office/powerpoint/2010/main" val="4124318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70FFD50D-0F31-0209-3350-9044157B07AF}"/>
              </a:ext>
            </a:extLst>
          </p:cNvPr>
          <p:cNvSpPr txBox="1">
            <a:spLocks noChangeArrowheads="1"/>
          </p:cNvSpPr>
          <p:nvPr/>
        </p:nvSpPr>
        <p:spPr bwMode="auto">
          <a:xfrm>
            <a:off x="1392139" y="84156"/>
            <a:ext cx="5436104" cy="507831"/>
          </a:xfrm>
          <a:prstGeom prst="rect">
            <a:avLst/>
          </a:prstGeom>
          <a:noFill/>
          <a:ln w="9525">
            <a:noFill/>
            <a:miter lim="800000"/>
            <a:headEnd/>
            <a:tailEnd/>
          </a:ln>
        </p:spPr>
        <p:txBody>
          <a:bodyPr wrap="none">
            <a:spAutoFit/>
          </a:bodyPr>
          <a:lstStyle/>
          <a:p>
            <a:pPr algn="just" eaLnBrk="0" hangingPunct="0"/>
            <a:r>
              <a:rPr lang="en-US" sz="2700" b="1" dirty="0">
                <a:solidFill>
                  <a:schemeClr val="tx2"/>
                </a:solidFill>
              </a:rPr>
              <a:t>Stages of Left Heart Disease-PH</a:t>
            </a:r>
          </a:p>
        </p:txBody>
      </p:sp>
      <p:pic>
        <p:nvPicPr>
          <p:cNvPr id="4" name="Picture 3">
            <a:extLst>
              <a:ext uri="{FF2B5EF4-FFF2-40B4-BE49-F238E27FC236}">
                <a16:creationId xmlns:a16="http://schemas.microsoft.com/office/drawing/2014/main" id="{0E236652-F4BA-1B50-66F9-8E7B571F976B}"/>
              </a:ext>
            </a:extLst>
          </p:cNvPr>
          <p:cNvPicPr>
            <a:picLocks noChangeAspect="1"/>
          </p:cNvPicPr>
          <p:nvPr/>
        </p:nvPicPr>
        <p:blipFill>
          <a:blip r:embed="rId2"/>
          <a:srcRect t="-2" b="25029"/>
          <a:stretch/>
        </p:blipFill>
        <p:spPr>
          <a:xfrm>
            <a:off x="666222" y="591987"/>
            <a:ext cx="7187240" cy="3980001"/>
          </a:xfrm>
          <a:prstGeom prst="rect">
            <a:avLst/>
          </a:prstGeom>
        </p:spPr>
      </p:pic>
      <p:sp>
        <p:nvSpPr>
          <p:cNvPr id="5" name="Rectangle 4">
            <a:extLst>
              <a:ext uri="{FF2B5EF4-FFF2-40B4-BE49-F238E27FC236}">
                <a16:creationId xmlns:a16="http://schemas.microsoft.com/office/drawing/2014/main" id="{782E4490-F013-6576-DFD3-4F2088CF2AB1}"/>
              </a:ext>
            </a:extLst>
          </p:cNvPr>
          <p:cNvSpPr/>
          <p:nvPr/>
        </p:nvSpPr>
        <p:spPr>
          <a:xfrm>
            <a:off x="518439" y="1173018"/>
            <a:ext cx="7637270" cy="38898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303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DF6F4-9AC3-F7FC-057B-F04394A7E45C}"/>
            </a:ext>
          </a:extLst>
        </p:cNvPr>
        <p:cNvGrpSpPr/>
        <p:nvPr/>
      </p:nvGrpSpPr>
      <p:grpSpPr>
        <a:xfrm>
          <a:off x="0" y="0"/>
          <a:ext cx="0" cy="0"/>
          <a:chOff x="0" y="0"/>
          <a:chExt cx="0" cy="0"/>
        </a:xfrm>
      </p:grpSpPr>
      <p:sp>
        <p:nvSpPr>
          <p:cNvPr id="4" name="Text Box 4">
            <a:extLst>
              <a:ext uri="{FF2B5EF4-FFF2-40B4-BE49-F238E27FC236}">
                <a16:creationId xmlns:a16="http://schemas.microsoft.com/office/drawing/2014/main" id="{299BBA96-CC49-4672-B3CD-0308867ECE66}"/>
              </a:ext>
            </a:extLst>
          </p:cNvPr>
          <p:cNvSpPr txBox="1">
            <a:spLocks noChangeArrowheads="1"/>
          </p:cNvSpPr>
          <p:nvPr/>
        </p:nvSpPr>
        <p:spPr bwMode="auto">
          <a:xfrm>
            <a:off x="1392139" y="84156"/>
            <a:ext cx="5436104" cy="507831"/>
          </a:xfrm>
          <a:prstGeom prst="rect">
            <a:avLst/>
          </a:prstGeom>
          <a:noFill/>
          <a:ln w="9525">
            <a:noFill/>
            <a:miter lim="800000"/>
            <a:headEnd/>
            <a:tailEnd/>
          </a:ln>
        </p:spPr>
        <p:txBody>
          <a:bodyPr wrap="none">
            <a:spAutoFit/>
          </a:bodyPr>
          <a:lstStyle/>
          <a:p>
            <a:pPr algn="just" eaLnBrk="0" hangingPunct="0"/>
            <a:r>
              <a:rPr lang="en-US" sz="2700" b="1" dirty="0">
                <a:solidFill>
                  <a:schemeClr val="tx2"/>
                </a:solidFill>
              </a:rPr>
              <a:t>Stages of Left Heart Disease-PH</a:t>
            </a:r>
          </a:p>
        </p:txBody>
      </p:sp>
      <p:pic>
        <p:nvPicPr>
          <p:cNvPr id="5" name="Picture 4">
            <a:extLst>
              <a:ext uri="{FF2B5EF4-FFF2-40B4-BE49-F238E27FC236}">
                <a16:creationId xmlns:a16="http://schemas.microsoft.com/office/drawing/2014/main" id="{8764F85E-43D6-CDC1-5EA8-F6E3241940DF}"/>
              </a:ext>
            </a:extLst>
          </p:cNvPr>
          <p:cNvPicPr>
            <a:picLocks noChangeAspect="1"/>
          </p:cNvPicPr>
          <p:nvPr/>
        </p:nvPicPr>
        <p:blipFill>
          <a:blip r:embed="rId2"/>
          <a:srcRect t="-2" b="25029"/>
          <a:stretch/>
        </p:blipFill>
        <p:spPr>
          <a:xfrm>
            <a:off x="666222" y="591987"/>
            <a:ext cx="7187240" cy="3980001"/>
          </a:xfrm>
          <a:prstGeom prst="rect">
            <a:avLst/>
          </a:prstGeom>
        </p:spPr>
      </p:pic>
      <p:sp>
        <p:nvSpPr>
          <p:cNvPr id="8" name="Rectangle 7">
            <a:extLst>
              <a:ext uri="{FF2B5EF4-FFF2-40B4-BE49-F238E27FC236}">
                <a16:creationId xmlns:a16="http://schemas.microsoft.com/office/drawing/2014/main" id="{3EA09918-EE08-49C2-C9C2-7AE62D563418}"/>
              </a:ext>
            </a:extLst>
          </p:cNvPr>
          <p:cNvSpPr/>
          <p:nvPr/>
        </p:nvSpPr>
        <p:spPr>
          <a:xfrm>
            <a:off x="518439" y="2207491"/>
            <a:ext cx="7637270" cy="2855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06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9BEC2-F095-B1EE-BFCF-5C994ADB2ADD}"/>
            </a:ext>
          </a:extLst>
        </p:cNvPr>
        <p:cNvGrpSpPr/>
        <p:nvPr/>
      </p:nvGrpSpPr>
      <p:grpSpPr>
        <a:xfrm>
          <a:off x="0" y="0"/>
          <a:ext cx="0" cy="0"/>
          <a:chOff x="0" y="0"/>
          <a:chExt cx="0" cy="0"/>
        </a:xfrm>
      </p:grpSpPr>
      <p:sp>
        <p:nvSpPr>
          <p:cNvPr id="8" name="Text Box 4">
            <a:extLst>
              <a:ext uri="{FF2B5EF4-FFF2-40B4-BE49-F238E27FC236}">
                <a16:creationId xmlns:a16="http://schemas.microsoft.com/office/drawing/2014/main" id="{F55D731D-EA22-2E2E-99DC-F2DD38E0F85B}"/>
              </a:ext>
            </a:extLst>
          </p:cNvPr>
          <p:cNvSpPr txBox="1">
            <a:spLocks noChangeArrowheads="1"/>
          </p:cNvSpPr>
          <p:nvPr/>
        </p:nvSpPr>
        <p:spPr bwMode="auto">
          <a:xfrm>
            <a:off x="1392139" y="84156"/>
            <a:ext cx="5436104" cy="507831"/>
          </a:xfrm>
          <a:prstGeom prst="rect">
            <a:avLst/>
          </a:prstGeom>
          <a:noFill/>
          <a:ln w="9525">
            <a:noFill/>
            <a:miter lim="800000"/>
            <a:headEnd/>
            <a:tailEnd/>
          </a:ln>
        </p:spPr>
        <p:txBody>
          <a:bodyPr wrap="none">
            <a:spAutoFit/>
          </a:bodyPr>
          <a:lstStyle/>
          <a:p>
            <a:pPr algn="just" eaLnBrk="0" hangingPunct="0"/>
            <a:r>
              <a:rPr lang="en-US" sz="2700" b="1" dirty="0">
                <a:solidFill>
                  <a:schemeClr val="tx2"/>
                </a:solidFill>
              </a:rPr>
              <a:t>Stages of Left Heart Disease-PH</a:t>
            </a:r>
          </a:p>
        </p:txBody>
      </p:sp>
      <p:pic>
        <p:nvPicPr>
          <p:cNvPr id="9" name="Picture 8">
            <a:extLst>
              <a:ext uri="{FF2B5EF4-FFF2-40B4-BE49-F238E27FC236}">
                <a16:creationId xmlns:a16="http://schemas.microsoft.com/office/drawing/2014/main" id="{856BCD0B-73C2-4277-F862-3A2BEE901834}"/>
              </a:ext>
            </a:extLst>
          </p:cNvPr>
          <p:cNvPicPr>
            <a:picLocks noChangeAspect="1"/>
          </p:cNvPicPr>
          <p:nvPr/>
        </p:nvPicPr>
        <p:blipFill>
          <a:blip r:embed="rId2"/>
          <a:srcRect t="-2" b="25029"/>
          <a:stretch/>
        </p:blipFill>
        <p:spPr>
          <a:xfrm>
            <a:off x="666222" y="591987"/>
            <a:ext cx="7187240" cy="3980001"/>
          </a:xfrm>
          <a:prstGeom prst="rect">
            <a:avLst/>
          </a:prstGeom>
        </p:spPr>
      </p:pic>
      <p:sp>
        <p:nvSpPr>
          <p:cNvPr id="2" name="Rectangle 1">
            <a:extLst>
              <a:ext uri="{FF2B5EF4-FFF2-40B4-BE49-F238E27FC236}">
                <a16:creationId xmlns:a16="http://schemas.microsoft.com/office/drawing/2014/main" id="{EE6EE92B-9030-385A-DB12-CD8A15C4695A}"/>
              </a:ext>
            </a:extLst>
          </p:cNvPr>
          <p:cNvSpPr/>
          <p:nvPr/>
        </p:nvSpPr>
        <p:spPr>
          <a:xfrm>
            <a:off x="518439" y="3768436"/>
            <a:ext cx="7637270" cy="1294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03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34423-726A-36D7-52BF-80DFD2E7B775}"/>
            </a:ext>
          </a:extLst>
        </p:cNvPr>
        <p:cNvGrpSpPr/>
        <p:nvPr/>
      </p:nvGrpSpPr>
      <p:grpSpPr>
        <a:xfrm>
          <a:off x="0" y="0"/>
          <a:ext cx="0" cy="0"/>
          <a:chOff x="0" y="0"/>
          <a:chExt cx="0" cy="0"/>
        </a:xfrm>
      </p:grpSpPr>
      <p:sp>
        <p:nvSpPr>
          <p:cNvPr id="3" name="Text Box 4">
            <a:extLst>
              <a:ext uri="{FF2B5EF4-FFF2-40B4-BE49-F238E27FC236}">
                <a16:creationId xmlns:a16="http://schemas.microsoft.com/office/drawing/2014/main" id="{1BB5DCBE-A762-B3E7-A105-A60D1CBE2C06}"/>
              </a:ext>
            </a:extLst>
          </p:cNvPr>
          <p:cNvSpPr txBox="1">
            <a:spLocks noChangeArrowheads="1"/>
          </p:cNvSpPr>
          <p:nvPr/>
        </p:nvSpPr>
        <p:spPr bwMode="auto">
          <a:xfrm>
            <a:off x="1392139" y="84156"/>
            <a:ext cx="5436104" cy="507831"/>
          </a:xfrm>
          <a:prstGeom prst="rect">
            <a:avLst/>
          </a:prstGeom>
          <a:noFill/>
          <a:ln w="9525">
            <a:noFill/>
            <a:miter lim="800000"/>
            <a:headEnd/>
            <a:tailEnd/>
          </a:ln>
        </p:spPr>
        <p:txBody>
          <a:bodyPr wrap="none">
            <a:spAutoFit/>
          </a:bodyPr>
          <a:lstStyle/>
          <a:p>
            <a:pPr algn="just" eaLnBrk="0" hangingPunct="0"/>
            <a:r>
              <a:rPr lang="en-US" sz="2700" b="1" dirty="0">
                <a:solidFill>
                  <a:schemeClr val="tx2"/>
                </a:solidFill>
              </a:rPr>
              <a:t>Stages of Left Heart Disease-PH</a:t>
            </a:r>
          </a:p>
        </p:txBody>
      </p:sp>
      <p:pic>
        <p:nvPicPr>
          <p:cNvPr id="7" name="Picture 6">
            <a:extLst>
              <a:ext uri="{FF2B5EF4-FFF2-40B4-BE49-F238E27FC236}">
                <a16:creationId xmlns:a16="http://schemas.microsoft.com/office/drawing/2014/main" id="{FEA37324-316E-1CEE-7141-892F19834907}"/>
              </a:ext>
            </a:extLst>
          </p:cNvPr>
          <p:cNvPicPr>
            <a:picLocks noChangeAspect="1"/>
          </p:cNvPicPr>
          <p:nvPr/>
        </p:nvPicPr>
        <p:blipFill>
          <a:blip r:embed="rId2"/>
          <a:srcRect t="-2" b="25029"/>
          <a:stretch/>
        </p:blipFill>
        <p:spPr>
          <a:xfrm>
            <a:off x="666222" y="591987"/>
            <a:ext cx="7187240" cy="3980001"/>
          </a:xfrm>
          <a:prstGeom prst="rect">
            <a:avLst/>
          </a:prstGeom>
        </p:spPr>
      </p:pic>
    </p:spTree>
    <p:extLst>
      <p:ext uri="{BB962C8B-B14F-4D97-AF65-F5344CB8AC3E}">
        <p14:creationId xmlns:p14="http://schemas.microsoft.com/office/powerpoint/2010/main" val="252019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Image result for doogie howser"/>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doogie howser"/>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60543420-95B4-A52F-DCEC-DB813B8853B8}"/>
              </a:ext>
            </a:extLst>
          </p:cNvPr>
          <p:cNvSpPr>
            <a:spLocks noGrp="1"/>
          </p:cNvSpPr>
          <p:nvPr>
            <p:ph type="title"/>
          </p:nvPr>
        </p:nvSpPr>
        <p:spPr/>
        <p:txBody>
          <a:bodyPr/>
          <a:lstStyle/>
          <a:p>
            <a:r>
              <a:rPr lang="en-US" sz="3600" b="1" dirty="0"/>
              <a:t>Summary and Conclusions</a:t>
            </a:r>
            <a:endParaRPr lang="en-US" dirty="0"/>
          </a:p>
        </p:txBody>
      </p:sp>
      <p:sp>
        <p:nvSpPr>
          <p:cNvPr id="5" name="Content Placeholder 4">
            <a:extLst>
              <a:ext uri="{FF2B5EF4-FFF2-40B4-BE49-F238E27FC236}">
                <a16:creationId xmlns:a16="http://schemas.microsoft.com/office/drawing/2014/main" id="{D4A364FC-30FA-6EEA-E24E-25DDCA1C1BAB}"/>
              </a:ext>
            </a:extLst>
          </p:cNvPr>
          <p:cNvSpPr>
            <a:spLocks noGrp="1"/>
          </p:cNvSpPr>
          <p:nvPr>
            <p:ph idx="1"/>
          </p:nvPr>
        </p:nvSpPr>
        <p:spPr>
          <a:xfrm>
            <a:off x="628650" y="1369218"/>
            <a:ext cx="7480877" cy="3263504"/>
          </a:xfrm>
        </p:spPr>
        <p:txBody>
          <a:bodyPr/>
          <a:lstStyle/>
          <a:p>
            <a:pPr marL="285750" indent="-285750">
              <a:buFont typeface="Arial" panose="020B0604020202020204" pitchFamily="34" charset="0"/>
              <a:buChar char="•"/>
            </a:pPr>
            <a:r>
              <a:rPr lang="en-US" sz="1800" dirty="0"/>
              <a:t>The hemodynamic definition for PH has changed to </a:t>
            </a:r>
            <a:r>
              <a:rPr lang="en-US" sz="1800" dirty="0" err="1"/>
              <a:t>mPAP</a:t>
            </a:r>
            <a:r>
              <a:rPr lang="en-US" sz="1800" dirty="0"/>
              <a:t> &gt;20 mmHg and PVR &gt;2.0 WU, which emphasizes early-stage diagnosis.</a:t>
            </a:r>
            <a:endParaRPr lang="en-US" sz="900" dirty="0"/>
          </a:p>
          <a:p>
            <a:pPr marL="285750" indent="-285750">
              <a:buFont typeface="Arial" panose="020B0604020202020204" pitchFamily="34" charset="0"/>
              <a:buChar char="•"/>
            </a:pPr>
            <a:r>
              <a:rPr lang="en-US" sz="1800" dirty="0"/>
              <a:t>Delineating PAH from left heart disease-PH can be challenging in clinical practice.</a:t>
            </a:r>
            <a:endParaRPr lang="en-US" sz="900" dirty="0"/>
          </a:p>
          <a:p>
            <a:pPr marL="285750" indent="-285750">
              <a:buFont typeface="Arial" panose="020B0604020202020204" pitchFamily="34" charset="0"/>
              <a:buChar char="•"/>
            </a:pPr>
            <a:r>
              <a:rPr lang="en-US" sz="1800" dirty="0"/>
              <a:t>Risk scores as well as fluid challenge or exercise during RHC may be helpful for diagnosing left heart disease-PH, but standardized protocols are lacking.</a:t>
            </a:r>
            <a:endParaRPr lang="en-US" sz="900" dirty="0"/>
          </a:p>
          <a:p>
            <a:pPr marL="285750" indent="-285750">
              <a:buFont typeface="Arial" panose="020B0604020202020204" pitchFamily="34" charset="0"/>
              <a:buChar char="•"/>
            </a:pPr>
            <a:r>
              <a:rPr lang="en-US" sz="1800" dirty="0"/>
              <a:t>RHC results require consideration of comorbidities and volume status, particularly when the pulmonary artery wedge pressure is in the zone of uncertainty (</a:t>
            </a:r>
            <a:r>
              <a:rPr lang="en-US" sz="1800"/>
              <a:t>12-18</a:t>
            </a:r>
            <a:r>
              <a:rPr lang="en-US" sz="1800" dirty="0"/>
              <a:t> mmHg).</a:t>
            </a:r>
          </a:p>
          <a:p>
            <a:endParaRPr lang="en-US" sz="1800" dirty="0"/>
          </a:p>
        </p:txBody>
      </p:sp>
    </p:spTree>
    <p:extLst>
      <p:ext uri="{BB962C8B-B14F-4D97-AF65-F5344CB8AC3E}">
        <p14:creationId xmlns:p14="http://schemas.microsoft.com/office/powerpoint/2010/main" val="13778336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0" name="TextBox 19"/>
          <p:cNvSpPr txBox="1"/>
          <p:nvPr/>
        </p:nvSpPr>
        <p:spPr>
          <a:xfrm>
            <a:off x="987381" y="103975"/>
            <a:ext cx="7169238" cy="492443"/>
          </a:xfrm>
          <a:prstGeom prst="rect">
            <a:avLst/>
          </a:prstGeom>
          <a:noFill/>
        </p:spPr>
        <p:txBody>
          <a:bodyPr wrap="square" rtlCol="0">
            <a:spAutoFit/>
          </a:bodyPr>
          <a:lstStyle/>
          <a:p>
            <a:pPr algn="ctr"/>
            <a:r>
              <a:rPr lang="en-US" sz="2600" b="1" dirty="0">
                <a:solidFill>
                  <a:schemeClr val="tx2"/>
                </a:solidFill>
                <a:latin typeface="Helvetica" pitchFamily="2" charset="0"/>
              </a:rPr>
              <a:t>Pulmonary Hypertension Nomenclature</a:t>
            </a:r>
          </a:p>
        </p:txBody>
      </p:sp>
      <p:grpSp>
        <p:nvGrpSpPr>
          <p:cNvPr id="47" name="Group 46">
            <a:extLst>
              <a:ext uri="{FF2B5EF4-FFF2-40B4-BE49-F238E27FC236}">
                <a16:creationId xmlns:a16="http://schemas.microsoft.com/office/drawing/2014/main" id="{6D48CEE2-6498-4C35-9F38-5EF9E8DE6764}"/>
              </a:ext>
            </a:extLst>
          </p:cNvPr>
          <p:cNvGrpSpPr/>
          <p:nvPr/>
        </p:nvGrpSpPr>
        <p:grpSpPr>
          <a:xfrm>
            <a:off x="578258" y="2380114"/>
            <a:ext cx="3398365" cy="916205"/>
            <a:chOff x="128029" y="2566784"/>
            <a:chExt cx="3398365" cy="916205"/>
          </a:xfrm>
        </p:grpSpPr>
        <p:cxnSp>
          <p:nvCxnSpPr>
            <p:cNvPr id="3" name="Straight Arrow Connector 2">
              <a:extLst>
                <a:ext uri="{FF2B5EF4-FFF2-40B4-BE49-F238E27FC236}">
                  <a16:creationId xmlns:a16="http://schemas.microsoft.com/office/drawing/2014/main" id="{5A29B842-0539-4C6E-971D-3CA57C9940A4}"/>
                </a:ext>
              </a:extLst>
            </p:cNvPr>
            <p:cNvCxnSpPr>
              <a:cxnSpLocks/>
            </p:cNvCxnSpPr>
            <p:nvPr/>
          </p:nvCxnSpPr>
          <p:spPr>
            <a:xfrm>
              <a:off x="1446169" y="2853670"/>
              <a:ext cx="0" cy="31059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0C5C0ED-BE78-4533-923A-5AF0DC3C43CD}"/>
                </a:ext>
              </a:extLst>
            </p:cNvPr>
            <p:cNvCxnSpPr>
              <a:cxnSpLocks/>
            </p:cNvCxnSpPr>
            <p:nvPr/>
          </p:nvCxnSpPr>
          <p:spPr>
            <a:xfrm>
              <a:off x="2255836" y="2853670"/>
              <a:ext cx="0" cy="31059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1275E6-D19D-480F-B263-F4866949AD0D}"/>
                </a:ext>
              </a:extLst>
            </p:cNvPr>
            <p:cNvSpPr txBox="1"/>
            <p:nvPr/>
          </p:nvSpPr>
          <p:spPr>
            <a:xfrm>
              <a:off x="925512" y="3159824"/>
              <a:ext cx="1844674" cy="323165"/>
            </a:xfrm>
            <a:prstGeom prst="rect">
              <a:avLst/>
            </a:prstGeom>
            <a:solidFill>
              <a:schemeClr val="accent1"/>
            </a:solidFill>
            <a:ln>
              <a:noFill/>
            </a:ln>
          </p:spPr>
          <p:txBody>
            <a:bodyPr wrap="square" rtlCol="0">
              <a:spAutoFit/>
            </a:bodyPr>
            <a:lstStyle/>
            <a:p>
              <a:pPr algn="ctr"/>
              <a:r>
                <a:rPr lang="en-US" sz="1500" b="1" dirty="0">
                  <a:solidFill>
                    <a:schemeClr val="bg1"/>
                  </a:solidFill>
                </a:rPr>
                <a:t>PH Classification</a:t>
              </a:r>
            </a:p>
          </p:txBody>
        </p:sp>
        <p:sp>
          <p:nvSpPr>
            <p:cNvPr id="16" name="TextBox 15">
              <a:extLst>
                <a:ext uri="{FF2B5EF4-FFF2-40B4-BE49-F238E27FC236}">
                  <a16:creationId xmlns:a16="http://schemas.microsoft.com/office/drawing/2014/main" id="{8E7333AA-38B5-D2CC-AF02-5C9E71F986FC}"/>
                </a:ext>
              </a:extLst>
            </p:cNvPr>
            <p:cNvSpPr txBox="1"/>
            <p:nvPr/>
          </p:nvSpPr>
          <p:spPr>
            <a:xfrm>
              <a:off x="128029" y="2566784"/>
              <a:ext cx="1654173" cy="323165"/>
            </a:xfrm>
            <a:prstGeom prst="rect">
              <a:avLst/>
            </a:prstGeom>
            <a:solidFill>
              <a:schemeClr val="accent6"/>
            </a:solidFill>
            <a:ln>
              <a:noFill/>
            </a:ln>
          </p:spPr>
          <p:txBody>
            <a:bodyPr wrap="square" rtlCol="0">
              <a:spAutoFit/>
            </a:bodyPr>
            <a:lstStyle/>
            <a:p>
              <a:pPr algn="ctr"/>
              <a:r>
                <a:rPr lang="en-US" sz="1500" b="1" dirty="0">
                  <a:solidFill>
                    <a:schemeClr val="bg1"/>
                  </a:solidFill>
                </a:rPr>
                <a:t>Hemodynamics</a:t>
              </a:r>
            </a:p>
          </p:txBody>
        </p:sp>
        <p:sp>
          <p:nvSpPr>
            <p:cNvPr id="9" name="TextBox 8">
              <a:extLst>
                <a:ext uri="{FF2B5EF4-FFF2-40B4-BE49-F238E27FC236}">
                  <a16:creationId xmlns:a16="http://schemas.microsoft.com/office/drawing/2014/main" id="{52A606E9-C956-43BC-B970-3F5136DD463D}"/>
                </a:ext>
              </a:extLst>
            </p:cNvPr>
            <p:cNvSpPr txBox="1"/>
            <p:nvPr/>
          </p:nvSpPr>
          <p:spPr>
            <a:xfrm>
              <a:off x="1937779" y="2566784"/>
              <a:ext cx="1588615" cy="323165"/>
            </a:xfrm>
            <a:prstGeom prst="rect">
              <a:avLst/>
            </a:prstGeom>
            <a:solidFill>
              <a:schemeClr val="tx2"/>
            </a:solidFill>
            <a:ln>
              <a:noFill/>
            </a:ln>
          </p:spPr>
          <p:txBody>
            <a:bodyPr wrap="square" rtlCol="0">
              <a:spAutoFit/>
            </a:bodyPr>
            <a:lstStyle/>
            <a:p>
              <a:pPr algn="ctr"/>
              <a:r>
                <a:rPr lang="en-US" sz="1500" b="1" dirty="0">
                  <a:solidFill>
                    <a:schemeClr val="bg1"/>
                  </a:solidFill>
                </a:rPr>
                <a:t>Clinical Profile</a:t>
              </a:r>
            </a:p>
          </p:txBody>
        </p:sp>
      </p:grpSp>
      <p:sp>
        <p:nvSpPr>
          <p:cNvPr id="4" name="TextBox 3">
            <a:extLst>
              <a:ext uri="{FF2B5EF4-FFF2-40B4-BE49-F238E27FC236}">
                <a16:creationId xmlns:a16="http://schemas.microsoft.com/office/drawing/2014/main" id="{55755143-4C62-4F16-8C46-B637385A0D11}"/>
              </a:ext>
            </a:extLst>
          </p:cNvPr>
          <p:cNvSpPr txBox="1"/>
          <p:nvPr/>
        </p:nvSpPr>
        <p:spPr>
          <a:xfrm>
            <a:off x="521576" y="590248"/>
            <a:ext cx="3539694" cy="545406"/>
          </a:xfrm>
          <a:prstGeom prst="rect">
            <a:avLst/>
          </a:prstGeom>
          <a:noFill/>
        </p:spPr>
        <p:txBody>
          <a:bodyPr wrap="square" rtlCol="0">
            <a:spAutoFit/>
          </a:bodyPr>
          <a:lstStyle/>
          <a:p>
            <a:pPr algn="ctr">
              <a:lnSpc>
                <a:spcPct val="92000"/>
              </a:lnSpc>
            </a:pPr>
            <a:r>
              <a:rPr lang="en-US" sz="1600" b="1" dirty="0">
                <a:solidFill>
                  <a:schemeClr val="tx1">
                    <a:lumMod val="75000"/>
                    <a:lumOff val="25000"/>
                  </a:schemeClr>
                </a:solidFill>
              </a:rPr>
              <a:t>Approach to </a:t>
            </a:r>
          </a:p>
          <a:p>
            <a:pPr algn="ctr">
              <a:lnSpc>
                <a:spcPct val="92000"/>
              </a:lnSpc>
            </a:pPr>
            <a:r>
              <a:rPr lang="en-US" sz="1600" b="1" dirty="0">
                <a:solidFill>
                  <a:schemeClr val="tx1">
                    <a:lumMod val="75000"/>
                    <a:lumOff val="25000"/>
                  </a:schemeClr>
                </a:solidFill>
              </a:rPr>
              <a:t>Pulmonary Hypertension (PH)</a:t>
            </a:r>
          </a:p>
        </p:txBody>
      </p:sp>
      <p:sp>
        <p:nvSpPr>
          <p:cNvPr id="5" name="TextBox 4">
            <a:extLst>
              <a:ext uri="{FF2B5EF4-FFF2-40B4-BE49-F238E27FC236}">
                <a16:creationId xmlns:a16="http://schemas.microsoft.com/office/drawing/2014/main" id="{E9878156-C1FE-4706-A9C9-5E81B4F9DD5E}"/>
              </a:ext>
            </a:extLst>
          </p:cNvPr>
          <p:cNvSpPr txBox="1"/>
          <p:nvPr/>
        </p:nvSpPr>
        <p:spPr>
          <a:xfrm>
            <a:off x="1371539" y="1220488"/>
            <a:ext cx="1844674" cy="323165"/>
          </a:xfrm>
          <a:prstGeom prst="rect">
            <a:avLst/>
          </a:prstGeom>
          <a:solidFill>
            <a:schemeClr val="tx2"/>
          </a:solidFill>
          <a:ln>
            <a:noFill/>
          </a:ln>
        </p:spPr>
        <p:txBody>
          <a:bodyPr wrap="square" rtlCol="0">
            <a:spAutoFit/>
          </a:bodyPr>
          <a:lstStyle/>
          <a:p>
            <a:pPr algn="ctr"/>
            <a:r>
              <a:rPr lang="en-US" sz="1500" b="1" dirty="0">
                <a:solidFill>
                  <a:schemeClr val="bg1"/>
                </a:solidFill>
              </a:rPr>
              <a:t>Clinical Acumen</a:t>
            </a:r>
          </a:p>
        </p:txBody>
      </p:sp>
      <p:sp>
        <p:nvSpPr>
          <p:cNvPr id="6" name="Right Brace 5">
            <a:extLst>
              <a:ext uri="{FF2B5EF4-FFF2-40B4-BE49-F238E27FC236}">
                <a16:creationId xmlns:a16="http://schemas.microsoft.com/office/drawing/2014/main" id="{50CAE6DA-C5F3-4C56-B500-0B701D37EB61}"/>
              </a:ext>
            </a:extLst>
          </p:cNvPr>
          <p:cNvSpPr/>
          <p:nvPr/>
        </p:nvSpPr>
        <p:spPr>
          <a:xfrm rot="16200000">
            <a:off x="2167877" y="840112"/>
            <a:ext cx="247092" cy="1654173"/>
          </a:xfrm>
          <a:prstGeom prst="rightBrace">
            <a:avLst>
              <a:gd name="adj1" fmla="val 115501"/>
              <a:gd name="adj2" fmla="val 50000"/>
            </a:avLst>
          </a:prstGeom>
          <a:ln w="12700">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4E5D008-E93A-41C9-96DD-033139D11CA4}"/>
              </a:ext>
            </a:extLst>
          </p:cNvPr>
          <p:cNvSpPr txBox="1"/>
          <p:nvPr/>
        </p:nvSpPr>
        <p:spPr>
          <a:xfrm>
            <a:off x="1277713" y="1690964"/>
            <a:ext cx="2040731" cy="646331"/>
          </a:xfrm>
          <a:prstGeom prst="rect">
            <a:avLst/>
          </a:prstGeom>
          <a:noFill/>
        </p:spPr>
        <p:txBody>
          <a:bodyPr wrap="square" rtlCol="0">
            <a:spAutoFit/>
          </a:bodyPr>
          <a:lstStyle/>
          <a:p>
            <a:pPr algn="ctr"/>
            <a:r>
              <a:rPr lang="en-US" sz="1200" dirty="0">
                <a:solidFill>
                  <a:schemeClr val="tx1">
                    <a:lumMod val="75000"/>
                    <a:lumOff val="25000"/>
                  </a:schemeClr>
                </a:solidFill>
              </a:rPr>
              <a:t>Physical Examination</a:t>
            </a:r>
          </a:p>
          <a:p>
            <a:pPr algn="ctr"/>
            <a:r>
              <a:rPr lang="en-US" sz="1200" dirty="0">
                <a:solidFill>
                  <a:schemeClr val="tx1">
                    <a:lumMod val="75000"/>
                    <a:lumOff val="25000"/>
                  </a:schemeClr>
                </a:solidFill>
              </a:rPr>
              <a:t>Echocardiography</a:t>
            </a:r>
          </a:p>
          <a:p>
            <a:pPr algn="ctr"/>
            <a:r>
              <a:rPr lang="en-US" sz="1200" dirty="0">
                <a:solidFill>
                  <a:schemeClr val="tx1">
                    <a:lumMod val="75000"/>
                    <a:lumOff val="25000"/>
                  </a:schemeClr>
                </a:solidFill>
              </a:rPr>
              <a:t>Lung function</a:t>
            </a:r>
          </a:p>
        </p:txBody>
      </p:sp>
      <p:grpSp>
        <p:nvGrpSpPr>
          <p:cNvPr id="48" name="Group 47">
            <a:extLst>
              <a:ext uri="{FF2B5EF4-FFF2-40B4-BE49-F238E27FC236}">
                <a16:creationId xmlns:a16="http://schemas.microsoft.com/office/drawing/2014/main" id="{291F2812-3602-4A97-93F1-01BF074AF01A}"/>
              </a:ext>
            </a:extLst>
          </p:cNvPr>
          <p:cNvGrpSpPr/>
          <p:nvPr/>
        </p:nvGrpSpPr>
        <p:grpSpPr>
          <a:xfrm>
            <a:off x="1127762" y="3353244"/>
            <a:ext cx="2340631" cy="1411454"/>
            <a:chOff x="677533" y="3539914"/>
            <a:chExt cx="2340631" cy="1411454"/>
          </a:xfrm>
        </p:grpSpPr>
        <p:sp>
          <p:nvSpPr>
            <p:cNvPr id="8" name="Arrow: Down 7">
              <a:extLst>
                <a:ext uri="{FF2B5EF4-FFF2-40B4-BE49-F238E27FC236}">
                  <a16:creationId xmlns:a16="http://schemas.microsoft.com/office/drawing/2014/main" id="{24DFEF75-09FE-4446-A96E-4C082D9CE2BD}"/>
                </a:ext>
              </a:extLst>
            </p:cNvPr>
            <p:cNvSpPr/>
            <p:nvPr/>
          </p:nvSpPr>
          <p:spPr>
            <a:xfrm>
              <a:off x="1734062" y="3539914"/>
              <a:ext cx="251854" cy="323165"/>
            </a:xfrm>
            <a:prstGeom prst="down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094764E-92AA-404D-91E3-8AB66E0E690C}"/>
                </a:ext>
              </a:extLst>
            </p:cNvPr>
            <p:cNvSpPr txBox="1"/>
            <p:nvPr/>
          </p:nvSpPr>
          <p:spPr>
            <a:xfrm>
              <a:off x="937652" y="3903128"/>
              <a:ext cx="1844674" cy="323165"/>
            </a:xfrm>
            <a:prstGeom prst="rect">
              <a:avLst/>
            </a:prstGeom>
            <a:solidFill>
              <a:schemeClr val="accent3"/>
            </a:solidFill>
            <a:ln>
              <a:noFill/>
            </a:ln>
          </p:spPr>
          <p:txBody>
            <a:bodyPr wrap="square" rtlCol="0">
              <a:spAutoFit/>
            </a:bodyPr>
            <a:lstStyle/>
            <a:p>
              <a:pPr algn="ctr"/>
              <a:r>
                <a:rPr lang="en-US" sz="1500" b="1" dirty="0">
                  <a:solidFill>
                    <a:schemeClr val="bg1"/>
                  </a:solidFill>
                </a:rPr>
                <a:t>Risk Stratification</a:t>
              </a:r>
            </a:p>
          </p:txBody>
        </p:sp>
        <p:sp>
          <p:nvSpPr>
            <p:cNvPr id="21" name="Arrow: Down 20">
              <a:extLst>
                <a:ext uri="{FF2B5EF4-FFF2-40B4-BE49-F238E27FC236}">
                  <a16:creationId xmlns:a16="http://schemas.microsoft.com/office/drawing/2014/main" id="{42A72118-0D60-4BC1-B517-009009BF665F}"/>
                </a:ext>
              </a:extLst>
            </p:cNvPr>
            <p:cNvSpPr/>
            <p:nvPr/>
          </p:nvSpPr>
          <p:spPr>
            <a:xfrm>
              <a:off x="1721922" y="4273487"/>
              <a:ext cx="251854" cy="323165"/>
            </a:xfrm>
            <a:prstGeom prst="down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A1F92BF-D06A-4155-AEB2-F7A6A4318307}"/>
                </a:ext>
              </a:extLst>
            </p:cNvPr>
            <p:cNvSpPr txBox="1"/>
            <p:nvPr/>
          </p:nvSpPr>
          <p:spPr>
            <a:xfrm>
              <a:off x="677533" y="4628203"/>
              <a:ext cx="2340631" cy="323165"/>
            </a:xfrm>
            <a:prstGeom prst="rect">
              <a:avLst/>
            </a:prstGeom>
            <a:solidFill>
              <a:schemeClr val="accent4"/>
            </a:solidFill>
            <a:ln>
              <a:noFill/>
            </a:ln>
          </p:spPr>
          <p:txBody>
            <a:bodyPr wrap="square" rtlCol="0">
              <a:spAutoFit/>
            </a:bodyPr>
            <a:lstStyle/>
            <a:p>
              <a:pPr algn="ctr"/>
              <a:r>
                <a:rPr lang="en-US" sz="1500" b="1" dirty="0">
                  <a:solidFill>
                    <a:schemeClr val="bg1"/>
                  </a:solidFill>
                </a:rPr>
                <a:t>Appropriate Treatment</a:t>
              </a:r>
            </a:p>
          </p:txBody>
        </p:sp>
      </p:grpSp>
      <p:sp>
        <p:nvSpPr>
          <p:cNvPr id="23" name="TextBox 22">
            <a:extLst>
              <a:ext uri="{FF2B5EF4-FFF2-40B4-BE49-F238E27FC236}">
                <a16:creationId xmlns:a16="http://schemas.microsoft.com/office/drawing/2014/main" id="{592ECDC0-38BD-485D-A557-70BDD2233D9A}"/>
              </a:ext>
            </a:extLst>
          </p:cNvPr>
          <p:cNvSpPr txBox="1"/>
          <p:nvPr/>
        </p:nvSpPr>
        <p:spPr>
          <a:xfrm>
            <a:off x="578258" y="4897279"/>
            <a:ext cx="3314245" cy="246221"/>
          </a:xfrm>
          <a:prstGeom prst="rect">
            <a:avLst/>
          </a:prstGeom>
          <a:noFill/>
        </p:spPr>
        <p:txBody>
          <a:bodyPr wrap="square">
            <a:spAutoFit/>
          </a:bodyPr>
          <a:lstStyle/>
          <a:p>
            <a:r>
              <a:rPr lang="fr-FR" sz="1000" dirty="0">
                <a:solidFill>
                  <a:schemeClr val="tx1">
                    <a:lumMod val="75000"/>
                    <a:lumOff val="25000"/>
                  </a:schemeClr>
                </a:solidFill>
                <a:effectLst/>
                <a:latin typeface="Helvetica" pitchFamily="2" charset="0"/>
              </a:rPr>
              <a:t>Humbert M, et al. </a:t>
            </a:r>
            <a:r>
              <a:rPr lang="fr-FR" sz="1000" i="1" dirty="0" err="1">
                <a:solidFill>
                  <a:schemeClr val="tx1">
                    <a:lumMod val="75000"/>
                    <a:lumOff val="25000"/>
                  </a:schemeClr>
                </a:solidFill>
                <a:effectLst/>
                <a:latin typeface="Helvetica" pitchFamily="2" charset="0"/>
              </a:rPr>
              <a:t>Eur</a:t>
            </a:r>
            <a:r>
              <a:rPr lang="fr-FR" sz="1000" i="1" dirty="0">
                <a:solidFill>
                  <a:schemeClr val="tx1">
                    <a:lumMod val="75000"/>
                    <a:lumOff val="25000"/>
                  </a:schemeClr>
                </a:solidFill>
                <a:effectLst/>
                <a:latin typeface="Helvetica" pitchFamily="2" charset="0"/>
              </a:rPr>
              <a:t> </a:t>
            </a:r>
            <a:r>
              <a:rPr lang="fr-FR" sz="1000" i="1" dirty="0" err="1">
                <a:solidFill>
                  <a:schemeClr val="tx1">
                    <a:lumMod val="75000"/>
                    <a:lumOff val="25000"/>
                  </a:schemeClr>
                </a:solidFill>
                <a:effectLst/>
                <a:latin typeface="Helvetica" pitchFamily="2" charset="0"/>
              </a:rPr>
              <a:t>Respir</a:t>
            </a:r>
            <a:r>
              <a:rPr lang="fr-FR" sz="1000" i="1" dirty="0">
                <a:solidFill>
                  <a:schemeClr val="tx1">
                    <a:lumMod val="75000"/>
                    <a:lumOff val="25000"/>
                  </a:schemeClr>
                </a:solidFill>
                <a:effectLst/>
                <a:latin typeface="Helvetica" pitchFamily="2" charset="0"/>
              </a:rPr>
              <a:t> J</a:t>
            </a:r>
            <a:r>
              <a:rPr lang="fr-FR" sz="1000" dirty="0">
                <a:solidFill>
                  <a:schemeClr val="tx1">
                    <a:lumMod val="75000"/>
                    <a:lumOff val="25000"/>
                  </a:schemeClr>
                </a:solidFill>
                <a:effectLst/>
                <a:latin typeface="Helvetica" pitchFamily="2" charset="0"/>
              </a:rPr>
              <a:t>. 2023;61(1):2200879. </a:t>
            </a:r>
            <a:endParaRPr lang="en-US" sz="1000" dirty="0">
              <a:solidFill>
                <a:schemeClr val="tx1">
                  <a:lumMod val="75000"/>
                  <a:lumOff val="25000"/>
                </a:schemeClr>
              </a:solidFill>
              <a:latin typeface="Helvetica" pitchFamily="2" charset="0"/>
            </a:endParaRPr>
          </a:p>
        </p:txBody>
      </p:sp>
      <p:sp>
        <p:nvSpPr>
          <p:cNvPr id="11" name="TextBox 10">
            <a:extLst>
              <a:ext uri="{FF2B5EF4-FFF2-40B4-BE49-F238E27FC236}">
                <a16:creationId xmlns:a16="http://schemas.microsoft.com/office/drawing/2014/main" id="{B80B9075-9364-3AF9-59E3-7CB7309A9126}"/>
              </a:ext>
            </a:extLst>
          </p:cNvPr>
          <p:cNvSpPr txBox="1"/>
          <p:nvPr/>
        </p:nvSpPr>
        <p:spPr>
          <a:xfrm>
            <a:off x="4319213" y="3278609"/>
            <a:ext cx="4493453" cy="527804"/>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500" b="1" dirty="0">
                <a:solidFill>
                  <a:schemeClr val="bg1"/>
                </a:solidFill>
                <a:latin typeface="Helvetica" pitchFamily="2" charset="0"/>
              </a:rPr>
              <a:t>40% Overlap Two Groups </a:t>
            </a:r>
          </a:p>
        </p:txBody>
      </p:sp>
      <p:pic>
        <p:nvPicPr>
          <p:cNvPr id="25" name="Picture 24">
            <a:extLst>
              <a:ext uri="{FF2B5EF4-FFF2-40B4-BE49-F238E27FC236}">
                <a16:creationId xmlns:a16="http://schemas.microsoft.com/office/drawing/2014/main" id="{E118607E-BC96-CFC1-0BD5-FDD018FDF89F}"/>
              </a:ext>
            </a:extLst>
          </p:cNvPr>
          <p:cNvPicPr>
            <a:picLocks noChangeAspect="1"/>
          </p:cNvPicPr>
          <p:nvPr/>
        </p:nvPicPr>
        <p:blipFill rotWithShape="1">
          <a:blip r:embed="rId4"/>
          <a:srcRect t="1080" b="-323"/>
          <a:stretch/>
        </p:blipFill>
        <p:spPr>
          <a:xfrm>
            <a:off x="4122440" y="657771"/>
            <a:ext cx="4887000" cy="2488257"/>
          </a:xfrm>
          <a:prstGeom prst="rect">
            <a:avLst/>
          </a:prstGeom>
        </p:spPr>
      </p:pic>
    </p:spTree>
    <p:extLst>
      <p:ext uri="{BB962C8B-B14F-4D97-AF65-F5344CB8AC3E}">
        <p14:creationId xmlns:p14="http://schemas.microsoft.com/office/powerpoint/2010/main" val="262419322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17" name="TextBox 16"/>
          <p:cNvSpPr txBox="1"/>
          <p:nvPr/>
        </p:nvSpPr>
        <p:spPr>
          <a:xfrm>
            <a:off x="1073923" y="134041"/>
            <a:ext cx="7127608" cy="492443"/>
          </a:xfrm>
          <a:prstGeom prst="rect">
            <a:avLst/>
          </a:prstGeom>
          <a:noFill/>
        </p:spPr>
        <p:txBody>
          <a:bodyPr wrap="square" rtlCol="0">
            <a:spAutoFit/>
          </a:bodyPr>
          <a:lstStyle/>
          <a:p>
            <a:pPr algn="ctr"/>
            <a:r>
              <a:rPr lang="en-US" sz="2600" b="1" dirty="0">
                <a:solidFill>
                  <a:schemeClr val="tx2"/>
                </a:solidFill>
              </a:rPr>
              <a:t>Early and Accurate Diagnosis</a:t>
            </a:r>
          </a:p>
        </p:txBody>
      </p:sp>
      <p:sp>
        <p:nvSpPr>
          <p:cNvPr id="49" name="TextBox 48">
            <a:extLst>
              <a:ext uri="{FF2B5EF4-FFF2-40B4-BE49-F238E27FC236}">
                <a16:creationId xmlns:a16="http://schemas.microsoft.com/office/drawing/2014/main" id="{F51E2BB1-0957-4EE0-9AC4-52C9A7E83177}"/>
              </a:ext>
            </a:extLst>
          </p:cNvPr>
          <p:cNvSpPr txBox="1"/>
          <p:nvPr/>
        </p:nvSpPr>
        <p:spPr>
          <a:xfrm>
            <a:off x="504613" y="711242"/>
            <a:ext cx="2380536" cy="369332"/>
          </a:xfrm>
          <a:prstGeom prst="rect">
            <a:avLst/>
          </a:prstGeom>
          <a:noFill/>
        </p:spPr>
        <p:txBody>
          <a:bodyPr wrap="square" rtlCol="0">
            <a:spAutoFit/>
          </a:bodyPr>
          <a:lstStyle/>
          <a:p>
            <a:pPr algn="ctr"/>
            <a:r>
              <a:rPr lang="en-US" sz="1800" b="1" i="1" dirty="0"/>
              <a:t>Echocardiography</a:t>
            </a:r>
          </a:p>
        </p:txBody>
      </p:sp>
      <p:grpSp>
        <p:nvGrpSpPr>
          <p:cNvPr id="6" name="Group 5">
            <a:extLst>
              <a:ext uri="{FF2B5EF4-FFF2-40B4-BE49-F238E27FC236}">
                <a16:creationId xmlns:a16="http://schemas.microsoft.com/office/drawing/2014/main" id="{1F3CD277-D7F8-C4A2-FCEF-BED9DA300D55}"/>
              </a:ext>
            </a:extLst>
          </p:cNvPr>
          <p:cNvGrpSpPr/>
          <p:nvPr/>
        </p:nvGrpSpPr>
        <p:grpSpPr>
          <a:xfrm>
            <a:off x="256467" y="2975273"/>
            <a:ext cx="2927502" cy="1897714"/>
            <a:chOff x="618954" y="3028538"/>
            <a:chExt cx="2927502" cy="1897714"/>
          </a:xfrm>
        </p:grpSpPr>
        <p:sp>
          <p:nvSpPr>
            <p:cNvPr id="50" name="TextBox 49">
              <a:extLst>
                <a:ext uri="{FF2B5EF4-FFF2-40B4-BE49-F238E27FC236}">
                  <a16:creationId xmlns:a16="http://schemas.microsoft.com/office/drawing/2014/main" id="{EA799512-AE13-426B-B7B4-B3D3285ED990}"/>
                </a:ext>
              </a:extLst>
            </p:cNvPr>
            <p:cNvSpPr txBox="1"/>
            <p:nvPr/>
          </p:nvSpPr>
          <p:spPr>
            <a:xfrm>
              <a:off x="618954" y="3028538"/>
              <a:ext cx="2927502" cy="323165"/>
            </a:xfrm>
            <a:prstGeom prst="rect">
              <a:avLst/>
            </a:prstGeom>
            <a:noFill/>
          </p:spPr>
          <p:txBody>
            <a:bodyPr wrap="square" rtlCol="0">
              <a:spAutoFit/>
            </a:bodyPr>
            <a:lstStyle/>
            <a:p>
              <a:pPr algn="ctr"/>
              <a:r>
                <a:rPr lang="en-US" sz="1500" b="1" i="1" dirty="0">
                  <a:solidFill>
                    <a:schemeClr val="accent1"/>
                  </a:solidFill>
                </a:rPr>
                <a:t>Right Ventricular Function</a:t>
              </a:r>
            </a:p>
          </p:txBody>
        </p:sp>
        <p:pic>
          <p:nvPicPr>
            <p:cNvPr id="51" name="Picture 50">
              <a:extLst>
                <a:ext uri="{FF2B5EF4-FFF2-40B4-BE49-F238E27FC236}">
                  <a16:creationId xmlns:a16="http://schemas.microsoft.com/office/drawing/2014/main" id="{96C9ACCD-EAC6-42D2-AE5C-6D8AAC563B12}"/>
                </a:ext>
              </a:extLst>
            </p:cNvPr>
            <p:cNvPicPr>
              <a:picLocks noChangeAspect="1"/>
            </p:cNvPicPr>
            <p:nvPr/>
          </p:nvPicPr>
          <p:blipFill rotWithShape="1">
            <a:blip r:embed="rId3"/>
            <a:srcRect l="22646" r="5429" b="3986"/>
            <a:stretch/>
          </p:blipFill>
          <p:spPr>
            <a:xfrm>
              <a:off x="1025883" y="3332215"/>
              <a:ext cx="2071196" cy="1594037"/>
            </a:xfrm>
            <a:prstGeom prst="rect">
              <a:avLst/>
            </a:prstGeom>
          </p:spPr>
        </p:pic>
      </p:grpSp>
      <p:pic>
        <p:nvPicPr>
          <p:cNvPr id="71" name="Picture 70">
            <a:extLst>
              <a:ext uri="{FF2B5EF4-FFF2-40B4-BE49-F238E27FC236}">
                <a16:creationId xmlns:a16="http://schemas.microsoft.com/office/drawing/2014/main" id="{7700D484-B3F1-40D6-86D7-B3C051998798}"/>
              </a:ext>
            </a:extLst>
          </p:cNvPr>
          <p:cNvPicPr>
            <a:picLocks noChangeAspect="1"/>
          </p:cNvPicPr>
          <p:nvPr/>
        </p:nvPicPr>
        <p:blipFill rotWithShape="1">
          <a:blip r:embed="rId4"/>
          <a:srcRect t="13913" r="13536" b="6932"/>
          <a:stretch/>
        </p:blipFill>
        <p:spPr>
          <a:xfrm>
            <a:off x="653346" y="1567197"/>
            <a:ext cx="2071196" cy="1458225"/>
          </a:xfrm>
          <a:prstGeom prst="rect">
            <a:avLst/>
          </a:prstGeom>
        </p:spPr>
      </p:pic>
      <p:sp>
        <p:nvSpPr>
          <p:cNvPr id="73" name="TextBox 72">
            <a:extLst>
              <a:ext uri="{FF2B5EF4-FFF2-40B4-BE49-F238E27FC236}">
                <a16:creationId xmlns:a16="http://schemas.microsoft.com/office/drawing/2014/main" id="{02493984-E237-4512-BB48-0084BA99662C}"/>
              </a:ext>
            </a:extLst>
          </p:cNvPr>
          <p:cNvSpPr txBox="1"/>
          <p:nvPr/>
        </p:nvSpPr>
        <p:spPr>
          <a:xfrm>
            <a:off x="464376" y="1026801"/>
            <a:ext cx="2456073" cy="553998"/>
          </a:xfrm>
          <a:prstGeom prst="rect">
            <a:avLst/>
          </a:prstGeom>
          <a:noFill/>
        </p:spPr>
        <p:txBody>
          <a:bodyPr wrap="square" rtlCol="0">
            <a:spAutoFit/>
          </a:bodyPr>
          <a:lstStyle/>
          <a:p>
            <a:pPr algn="ctr"/>
            <a:r>
              <a:rPr lang="en-US" sz="1500" b="1" i="1" dirty="0">
                <a:solidFill>
                  <a:schemeClr val="accent1"/>
                </a:solidFill>
              </a:rPr>
              <a:t>Estimated Pulmonary </a:t>
            </a:r>
          </a:p>
          <a:p>
            <a:pPr algn="ctr"/>
            <a:r>
              <a:rPr lang="en-US" sz="1500" b="1" i="1" dirty="0">
                <a:solidFill>
                  <a:schemeClr val="accent1"/>
                </a:solidFill>
              </a:rPr>
              <a:t>Artery Systolic Pressure </a:t>
            </a:r>
          </a:p>
        </p:txBody>
      </p:sp>
      <p:grpSp>
        <p:nvGrpSpPr>
          <p:cNvPr id="25" name="Group 24">
            <a:extLst>
              <a:ext uri="{FF2B5EF4-FFF2-40B4-BE49-F238E27FC236}">
                <a16:creationId xmlns:a16="http://schemas.microsoft.com/office/drawing/2014/main" id="{A40F8545-F18C-DCC2-17D9-42F47A464377}"/>
              </a:ext>
            </a:extLst>
          </p:cNvPr>
          <p:cNvGrpSpPr/>
          <p:nvPr/>
        </p:nvGrpSpPr>
        <p:grpSpPr>
          <a:xfrm>
            <a:off x="2777806" y="2613027"/>
            <a:ext cx="5998589" cy="2057400"/>
            <a:chOff x="2829326" y="2797750"/>
            <a:chExt cx="5998589" cy="2057400"/>
          </a:xfrm>
        </p:grpSpPr>
        <p:grpSp>
          <p:nvGrpSpPr>
            <p:cNvPr id="7" name="Group 6">
              <a:extLst>
                <a:ext uri="{FF2B5EF4-FFF2-40B4-BE49-F238E27FC236}">
                  <a16:creationId xmlns:a16="http://schemas.microsoft.com/office/drawing/2014/main" id="{FDAABCF9-200E-453B-87C3-C8F666EA22EF}"/>
                </a:ext>
              </a:extLst>
            </p:cNvPr>
            <p:cNvGrpSpPr/>
            <p:nvPr/>
          </p:nvGrpSpPr>
          <p:grpSpPr>
            <a:xfrm>
              <a:off x="2829326" y="2797750"/>
              <a:ext cx="4561701" cy="2057400"/>
              <a:chOff x="4056724" y="711226"/>
              <a:chExt cx="4561701" cy="2057400"/>
            </a:xfrm>
          </p:grpSpPr>
          <p:pic>
            <p:nvPicPr>
              <p:cNvPr id="21" name="Picture 2"/>
              <p:cNvPicPr>
                <a:picLocks noChangeAspect="1" noChangeArrowheads="1"/>
              </p:cNvPicPr>
              <p:nvPr/>
            </p:nvPicPr>
            <p:blipFill>
              <a:blip r:embed="rId5"/>
              <a:srcRect l="4893" r="5266" b="4725"/>
              <a:stretch>
                <a:fillRect/>
              </a:stretch>
            </p:blipFill>
            <p:spPr bwMode="auto">
              <a:xfrm>
                <a:off x="4918039" y="1015565"/>
                <a:ext cx="2666999" cy="1471852"/>
              </a:xfrm>
              <a:prstGeom prst="rect">
                <a:avLst/>
              </a:prstGeom>
              <a:noFill/>
              <a:ln w="9525">
                <a:noFill/>
                <a:miter lim="800000"/>
                <a:headEnd/>
                <a:tailEnd/>
              </a:ln>
            </p:spPr>
          </p:pic>
          <p:sp>
            <p:nvSpPr>
              <p:cNvPr id="22" name="TextBox 21"/>
              <p:cNvSpPr txBox="1"/>
              <p:nvPr/>
            </p:nvSpPr>
            <p:spPr>
              <a:xfrm rot="16200000">
                <a:off x="3701715" y="1499860"/>
                <a:ext cx="2057400" cy="480131"/>
              </a:xfrm>
              <a:prstGeom prst="rect">
                <a:avLst/>
              </a:prstGeom>
              <a:noFill/>
            </p:spPr>
            <p:txBody>
              <a:bodyPr wrap="square" rtlCol="0">
                <a:spAutoFit/>
              </a:bodyPr>
              <a:lstStyle/>
              <a:p>
                <a:pPr algn="ctr">
                  <a:lnSpc>
                    <a:spcPct val="90000"/>
                  </a:lnSpc>
                </a:pPr>
                <a:r>
                  <a:rPr lang="en-US" b="1"/>
                  <a:t>Estimated PASP </a:t>
                </a:r>
              </a:p>
              <a:p>
                <a:pPr algn="ctr">
                  <a:lnSpc>
                    <a:spcPct val="90000"/>
                  </a:lnSpc>
                </a:pPr>
                <a:r>
                  <a:rPr lang="en-US" b="1"/>
                  <a:t>by ECHO (mmHg)</a:t>
                </a:r>
              </a:p>
            </p:txBody>
          </p:sp>
          <p:sp>
            <p:nvSpPr>
              <p:cNvPr id="23" name="TextBox 22"/>
              <p:cNvSpPr txBox="1"/>
              <p:nvPr/>
            </p:nvSpPr>
            <p:spPr>
              <a:xfrm>
                <a:off x="4056724" y="2442927"/>
                <a:ext cx="4561701" cy="307777"/>
              </a:xfrm>
              <a:prstGeom prst="rect">
                <a:avLst/>
              </a:prstGeom>
              <a:noFill/>
            </p:spPr>
            <p:txBody>
              <a:bodyPr wrap="square" rtlCol="0">
                <a:spAutoFit/>
              </a:bodyPr>
              <a:lstStyle/>
              <a:p>
                <a:pPr algn="ctr"/>
                <a:r>
                  <a:rPr lang="en-US" b="1"/>
                  <a:t>PASP by Catheterization (mmHg)</a:t>
                </a:r>
              </a:p>
            </p:txBody>
          </p:sp>
          <p:sp>
            <p:nvSpPr>
              <p:cNvPr id="24" name="Rectangle 23"/>
              <p:cNvSpPr/>
              <p:nvPr/>
            </p:nvSpPr>
            <p:spPr bwMode="auto">
              <a:xfrm>
                <a:off x="5164465" y="964763"/>
                <a:ext cx="2286000" cy="533400"/>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0" charset="0"/>
                </a:endParaRPr>
              </a:p>
            </p:txBody>
          </p:sp>
        </p:grpSp>
        <p:sp>
          <p:nvSpPr>
            <p:cNvPr id="27" name="Rectangle 26"/>
            <p:cNvSpPr/>
            <p:nvPr/>
          </p:nvSpPr>
          <p:spPr bwMode="auto">
            <a:xfrm>
              <a:off x="3832566" y="3183733"/>
              <a:ext cx="1827903" cy="533400"/>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110" charset="0"/>
              </a:endParaRPr>
            </a:p>
          </p:txBody>
        </p:sp>
        <p:sp>
          <p:nvSpPr>
            <p:cNvPr id="28" name="TextBox 27"/>
            <p:cNvSpPr txBox="1"/>
            <p:nvPr/>
          </p:nvSpPr>
          <p:spPr>
            <a:xfrm>
              <a:off x="3989658" y="3029191"/>
              <a:ext cx="2303993" cy="261610"/>
            </a:xfrm>
            <a:prstGeom prst="rect">
              <a:avLst/>
            </a:prstGeom>
            <a:noFill/>
          </p:spPr>
          <p:txBody>
            <a:bodyPr wrap="square" rtlCol="0">
              <a:spAutoFit/>
            </a:bodyPr>
            <a:lstStyle/>
            <a:p>
              <a:r>
                <a:rPr lang="en-US" sz="1100" b="1" dirty="0"/>
                <a:t>ECHO &gt;10 mmHg </a:t>
              </a:r>
              <a:r>
                <a:rPr lang="en-US" sz="1100" b="1" u="sng" dirty="0"/>
                <a:t>below</a:t>
              </a:r>
              <a:r>
                <a:rPr lang="en-US" sz="1100" b="1" dirty="0"/>
                <a:t> RHC</a:t>
              </a:r>
            </a:p>
          </p:txBody>
        </p:sp>
        <p:sp>
          <p:nvSpPr>
            <p:cNvPr id="31" name="TextBox 30"/>
            <p:cNvSpPr txBox="1"/>
            <p:nvPr/>
          </p:nvSpPr>
          <p:spPr>
            <a:xfrm>
              <a:off x="3991992" y="3194887"/>
              <a:ext cx="2233079" cy="261610"/>
            </a:xfrm>
            <a:prstGeom prst="rect">
              <a:avLst/>
            </a:prstGeom>
            <a:noFill/>
          </p:spPr>
          <p:txBody>
            <a:bodyPr wrap="square" rtlCol="0">
              <a:spAutoFit/>
            </a:bodyPr>
            <a:lstStyle/>
            <a:p>
              <a:r>
                <a:rPr lang="en-US" sz="1100" b="1" dirty="0"/>
                <a:t>ECHO </a:t>
              </a:r>
              <a:r>
                <a:rPr lang="en-US" sz="1100" b="1" u="sng" dirty="0"/>
                <a:t>within</a:t>
              </a:r>
              <a:r>
                <a:rPr lang="en-US" sz="1100" b="1" dirty="0"/>
                <a:t> ±10 mmHg RHC</a:t>
              </a:r>
            </a:p>
          </p:txBody>
        </p:sp>
        <p:sp>
          <p:nvSpPr>
            <p:cNvPr id="32" name="TextBox 31"/>
            <p:cNvSpPr txBox="1"/>
            <p:nvPr/>
          </p:nvSpPr>
          <p:spPr>
            <a:xfrm>
              <a:off x="3989659" y="3342296"/>
              <a:ext cx="2373338" cy="261610"/>
            </a:xfrm>
            <a:prstGeom prst="rect">
              <a:avLst/>
            </a:prstGeom>
            <a:noFill/>
          </p:spPr>
          <p:txBody>
            <a:bodyPr wrap="square" rtlCol="0">
              <a:spAutoFit/>
            </a:bodyPr>
            <a:lstStyle/>
            <a:p>
              <a:r>
                <a:rPr lang="en-US" sz="1100" b="1" dirty="0"/>
                <a:t>ECHO &gt;10 mmHg </a:t>
              </a:r>
              <a:r>
                <a:rPr lang="en-US" sz="1100" b="1" u="sng" dirty="0"/>
                <a:t>above</a:t>
              </a:r>
              <a:r>
                <a:rPr lang="en-US" sz="1100" b="1" dirty="0"/>
                <a:t> RHC</a:t>
              </a:r>
            </a:p>
          </p:txBody>
        </p:sp>
        <p:sp>
          <p:nvSpPr>
            <p:cNvPr id="33" name="Rectangle 32"/>
            <p:cNvSpPr/>
            <p:nvPr/>
          </p:nvSpPr>
          <p:spPr bwMode="auto">
            <a:xfrm>
              <a:off x="3902023" y="3119862"/>
              <a:ext cx="148721" cy="107686"/>
            </a:xfrm>
            <a:prstGeom prst="rec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110" charset="0"/>
              </a:endParaRPr>
            </a:p>
          </p:txBody>
        </p:sp>
        <p:sp>
          <p:nvSpPr>
            <p:cNvPr id="34" name="Rectangle 33"/>
            <p:cNvSpPr/>
            <p:nvPr/>
          </p:nvSpPr>
          <p:spPr bwMode="auto">
            <a:xfrm>
              <a:off x="3902023" y="3274167"/>
              <a:ext cx="148721" cy="107686"/>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110" charset="0"/>
              </a:endParaRPr>
            </a:p>
          </p:txBody>
        </p:sp>
        <p:sp>
          <p:nvSpPr>
            <p:cNvPr id="35" name="Rectangle 34"/>
            <p:cNvSpPr/>
            <p:nvPr/>
          </p:nvSpPr>
          <p:spPr bwMode="auto">
            <a:xfrm>
              <a:off x="3902023" y="3432282"/>
              <a:ext cx="148721" cy="107686"/>
            </a:xfrm>
            <a:prstGeom prst="rect">
              <a:avLst/>
            </a:prstGeom>
            <a:solidFill>
              <a:srgbClr val="391AF2"/>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110" charset="0"/>
              </a:endParaRPr>
            </a:p>
          </p:txBody>
        </p:sp>
        <p:sp>
          <p:nvSpPr>
            <p:cNvPr id="12" name="TextBox 11">
              <a:extLst>
                <a:ext uri="{FF2B5EF4-FFF2-40B4-BE49-F238E27FC236}">
                  <a16:creationId xmlns:a16="http://schemas.microsoft.com/office/drawing/2014/main" id="{3E23EA4B-8553-B62B-D23E-1C0A5D332432}"/>
                </a:ext>
              </a:extLst>
            </p:cNvPr>
            <p:cNvSpPr txBox="1"/>
            <p:nvPr/>
          </p:nvSpPr>
          <p:spPr>
            <a:xfrm>
              <a:off x="6695864" y="3635357"/>
              <a:ext cx="2132051" cy="783193"/>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b="1">
                  <a:solidFill>
                    <a:schemeClr val="bg1"/>
                  </a:solidFill>
                  <a:latin typeface="Helvetica" pitchFamily="2" charset="0"/>
                </a:rPr>
                <a:t>RHC Required for Diagnosis</a:t>
              </a:r>
            </a:p>
          </p:txBody>
        </p:sp>
      </p:grpSp>
      <p:sp>
        <p:nvSpPr>
          <p:cNvPr id="19" name="TextBox 18">
            <a:extLst>
              <a:ext uri="{FF2B5EF4-FFF2-40B4-BE49-F238E27FC236}">
                <a16:creationId xmlns:a16="http://schemas.microsoft.com/office/drawing/2014/main" id="{6AE375A9-A030-4A60-FF33-9C2F14F85ABD}"/>
              </a:ext>
            </a:extLst>
          </p:cNvPr>
          <p:cNvSpPr txBox="1"/>
          <p:nvPr/>
        </p:nvSpPr>
        <p:spPr>
          <a:xfrm>
            <a:off x="610943" y="4910634"/>
            <a:ext cx="3388281" cy="246221"/>
          </a:xfrm>
          <a:prstGeom prst="rect">
            <a:avLst/>
          </a:prstGeom>
          <a:noFill/>
        </p:spPr>
        <p:txBody>
          <a:bodyPr wrap="square">
            <a:spAutoFit/>
          </a:bodyPr>
          <a:lstStyle/>
          <a:p>
            <a:r>
              <a:rPr lang="en-US" sz="1000" dirty="0">
                <a:solidFill>
                  <a:schemeClr val="tx1">
                    <a:lumMod val="75000"/>
                    <a:lumOff val="25000"/>
                  </a:schemeClr>
                </a:solidFill>
              </a:rPr>
              <a:t>Farber HW, et al. </a:t>
            </a:r>
            <a:r>
              <a:rPr lang="en-US" sz="1000" i="1" dirty="0">
                <a:solidFill>
                  <a:schemeClr val="tx1">
                    <a:lumMod val="75000"/>
                    <a:lumOff val="25000"/>
                  </a:schemeClr>
                </a:solidFill>
              </a:rPr>
              <a:t>Congest Heart Fail. </a:t>
            </a:r>
            <a:r>
              <a:rPr lang="en-US" sz="1000" dirty="0">
                <a:solidFill>
                  <a:schemeClr val="tx1">
                    <a:lumMod val="75000"/>
                    <a:lumOff val="25000"/>
                  </a:schemeClr>
                </a:solidFill>
              </a:rPr>
              <a:t>2011;17(2):56-64.</a:t>
            </a:r>
          </a:p>
        </p:txBody>
      </p:sp>
      <p:sp>
        <p:nvSpPr>
          <p:cNvPr id="2" name="Rectangle 1">
            <a:extLst>
              <a:ext uri="{FF2B5EF4-FFF2-40B4-BE49-F238E27FC236}">
                <a16:creationId xmlns:a16="http://schemas.microsoft.com/office/drawing/2014/main" id="{FA798CF4-A6C5-F377-3B61-7807CB085E94}"/>
              </a:ext>
            </a:extLst>
          </p:cNvPr>
          <p:cNvSpPr/>
          <p:nvPr/>
        </p:nvSpPr>
        <p:spPr>
          <a:xfrm>
            <a:off x="3182758" y="1020210"/>
            <a:ext cx="5645157" cy="1675380"/>
          </a:xfrm>
          <a:prstGeom prst="rect">
            <a:avLst/>
          </a:prstGeom>
          <a:solidFill>
            <a:schemeClr val="bg1"/>
          </a:solidFill>
          <a:ln>
            <a:solidFill>
              <a:schemeClr val="bg1">
                <a:lumMod val="85000"/>
              </a:schemeClr>
            </a:solidFill>
          </a:ln>
          <a:effectLst>
            <a:outerShdw blurRad="52705" dist="381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8CB107B-F45A-5E64-E586-87CCABFBCE87}"/>
              </a:ext>
            </a:extLst>
          </p:cNvPr>
          <p:cNvPicPr>
            <a:picLocks noChangeAspect="1"/>
          </p:cNvPicPr>
          <p:nvPr/>
        </p:nvPicPr>
        <p:blipFill rotWithShape="1">
          <a:blip r:embed="rId6"/>
          <a:srcRect l="2336" t="10271" b="3059"/>
          <a:stretch/>
        </p:blipFill>
        <p:spPr>
          <a:xfrm>
            <a:off x="3219744" y="1072304"/>
            <a:ext cx="2662869" cy="1599051"/>
          </a:xfrm>
          <a:prstGeom prst="rect">
            <a:avLst/>
          </a:prstGeom>
        </p:spPr>
      </p:pic>
      <p:sp>
        <p:nvSpPr>
          <p:cNvPr id="8" name="TextBox 7">
            <a:extLst>
              <a:ext uri="{FF2B5EF4-FFF2-40B4-BE49-F238E27FC236}">
                <a16:creationId xmlns:a16="http://schemas.microsoft.com/office/drawing/2014/main" id="{3334EFBB-693F-7569-0A65-6734F5294129}"/>
              </a:ext>
            </a:extLst>
          </p:cNvPr>
          <p:cNvSpPr txBox="1"/>
          <p:nvPr/>
        </p:nvSpPr>
        <p:spPr>
          <a:xfrm>
            <a:off x="3801397" y="691621"/>
            <a:ext cx="4561701" cy="369332"/>
          </a:xfrm>
          <a:prstGeom prst="rect">
            <a:avLst/>
          </a:prstGeom>
          <a:noFill/>
        </p:spPr>
        <p:txBody>
          <a:bodyPr wrap="square" rtlCol="0">
            <a:spAutoFit/>
          </a:bodyPr>
          <a:lstStyle/>
          <a:p>
            <a:pPr algn="ctr"/>
            <a:r>
              <a:rPr lang="en-US" sz="1800" b="1" i="1" dirty="0"/>
              <a:t>Right Heart Catheterization</a:t>
            </a:r>
          </a:p>
        </p:txBody>
      </p:sp>
      <p:sp>
        <p:nvSpPr>
          <p:cNvPr id="9" name="TextBox 8">
            <a:extLst>
              <a:ext uri="{FF2B5EF4-FFF2-40B4-BE49-F238E27FC236}">
                <a16:creationId xmlns:a16="http://schemas.microsoft.com/office/drawing/2014/main" id="{99AB1F52-B70F-D9A8-0EC5-33502315ED08}"/>
              </a:ext>
            </a:extLst>
          </p:cNvPr>
          <p:cNvSpPr txBox="1"/>
          <p:nvPr/>
        </p:nvSpPr>
        <p:spPr>
          <a:xfrm>
            <a:off x="5690858" y="1364430"/>
            <a:ext cx="3106309" cy="1015663"/>
          </a:xfrm>
          <a:prstGeom prst="rect">
            <a:avLst/>
          </a:prstGeom>
          <a:noFill/>
        </p:spPr>
        <p:txBody>
          <a:bodyPr wrap="square" rtlCol="0">
            <a:spAutoFit/>
          </a:bodyPr>
          <a:lstStyle/>
          <a:p>
            <a:pPr algn="ctr"/>
            <a:r>
              <a:rPr lang="en-US" sz="1500" b="1" i="1"/>
              <a:t>PA Pressure</a:t>
            </a:r>
          </a:p>
          <a:p>
            <a:pPr algn="ctr"/>
            <a:r>
              <a:rPr lang="en-US" sz="1500" b="1" i="1"/>
              <a:t>PA Wedge Pressure</a:t>
            </a:r>
          </a:p>
          <a:p>
            <a:pPr algn="ctr"/>
            <a:r>
              <a:rPr lang="en-US" sz="1500" b="1" i="1"/>
              <a:t>Cardiac Output</a:t>
            </a:r>
          </a:p>
          <a:p>
            <a:pPr algn="ctr"/>
            <a:r>
              <a:rPr lang="en-US" sz="1500" b="1" i="1"/>
              <a:t>Pulmonary Vascular Resistance</a:t>
            </a:r>
          </a:p>
        </p:txBody>
      </p:sp>
    </p:spTree>
    <p:extLst>
      <p:ext uri="{BB962C8B-B14F-4D97-AF65-F5344CB8AC3E}">
        <p14:creationId xmlns:p14="http://schemas.microsoft.com/office/powerpoint/2010/main" val="109614743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Image result for doogie howser"/>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doogie howser"/>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13" name="Straight Connector 112"/>
          <p:cNvCxnSpPr/>
          <p:nvPr/>
        </p:nvCxnSpPr>
        <p:spPr bwMode="auto">
          <a:xfrm>
            <a:off x="1014475" y="3746389"/>
            <a:ext cx="3856722" cy="0"/>
          </a:xfrm>
          <a:prstGeom prst="line">
            <a:avLst/>
          </a:prstGeom>
          <a:solidFill>
            <a:srgbClr val="FFFF00"/>
          </a:solidFill>
          <a:ln w="25400" cap="flat" cmpd="sng" algn="ctr">
            <a:solidFill>
              <a:schemeClr val="tx1"/>
            </a:solidFill>
            <a:prstDash val="sysDash"/>
            <a:round/>
            <a:headEnd type="none" w="med" len="med"/>
            <a:tailEnd type="none" w="med" len="med"/>
          </a:ln>
          <a:effectLst/>
        </p:spPr>
      </p:cxnSp>
      <p:cxnSp>
        <p:nvCxnSpPr>
          <p:cNvPr id="114" name="Straight Connector 424"/>
          <p:cNvCxnSpPr>
            <a:cxnSpLocks noChangeShapeType="1"/>
          </p:cNvCxnSpPr>
          <p:nvPr/>
        </p:nvCxnSpPr>
        <p:spPr bwMode="auto">
          <a:xfrm>
            <a:off x="2348735" y="3126564"/>
            <a:ext cx="0" cy="276882"/>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15" name="Straight Connector 425"/>
          <p:cNvCxnSpPr>
            <a:cxnSpLocks noChangeShapeType="1"/>
          </p:cNvCxnSpPr>
          <p:nvPr/>
        </p:nvCxnSpPr>
        <p:spPr bwMode="auto">
          <a:xfrm>
            <a:off x="2418684" y="3068433"/>
            <a:ext cx="0" cy="296198"/>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16" name="Straight Connector 14"/>
          <p:cNvCxnSpPr>
            <a:cxnSpLocks noChangeShapeType="1"/>
          </p:cNvCxnSpPr>
          <p:nvPr/>
        </p:nvCxnSpPr>
        <p:spPr bwMode="auto">
          <a:xfrm>
            <a:off x="1339230" y="3709391"/>
            <a:ext cx="0" cy="95513"/>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17" name="Straight Connector 411"/>
          <p:cNvCxnSpPr>
            <a:cxnSpLocks noChangeShapeType="1"/>
          </p:cNvCxnSpPr>
          <p:nvPr/>
        </p:nvCxnSpPr>
        <p:spPr bwMode="auto">
          <a:xfrm>
            <a:off x="1410906" y="3703400"/>
            <a:ext cx="0" cy="95513"/>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18" name="Straight Connector 412"/>
          <p:cNvCxnSpPr>
            <a:cxnSpLocks noChangeShapeType="1"/>
          </p:cNvCxnSpPr>
          <p:nvPr/>
        </p:nvCxnSpPr>
        <p:spPr bwMode="auto">
          <a:xfrm>
            <a:off x="1480854" y="3681668"/>
            <a:ext cx="0" cy="108390"/>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19" name="Straight Connector 413"/>
          <p:cNvCxnSpPr>
            <a:cxnSpLocks noChangeShapeType="1"/>
          </p:cNvCxnSpPr>
          <p:nvPr/>
        </p:nvCxnSpPr>
        <p:spPr bwMode="auto">
          <a:xfrm>
            <a:off x="1550803" y="3658684"/>
            <a:ext cx="0" cy="122343"/>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0" name="Straight Connector 414"/>
          <p:cNvCxnSpPr>
            <a:cxnSpLocks noChangeShapeType="1"/>
          </p:cNvCxnSpPr>
          <p:nvPr/>
        </p:nvCxnSpPr>
        <p:spPr bwMode="auto">
          <a:xfrm>
            <a:off x="1628524" y="3627382"/>
            <a:ext cx="0" cy="141660"/>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1" name="Straight Connector 415"/>
          <p:cNvCxnSpPr>
            <a:cxnSpLocks noChangeShapeType="1"/>
          </p:cNvCxnSpPr>
          <p:nvPr/>
        </p:nvCxnSpPr>
        <p:spPr bwMode="auto">
          <a:xfrm>
            <a:off x="1698473" y="3597512"/>
            <a:ext cx="0" cy="154538"/>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2" name="Straight Connector 416"/>
          <p:cNvCxnSpPr>
            <a:cxnSpLocks noChangeShapeType="1"/>
          </p:cNvCxnSpPr>
          <p:nvPr/>
        </p:nvCxnSpPr>
        <p:spPr bwMode="auto">
          <a:xfrm>
            <a:off x="1771012" y="3555569"/>
            <a:ext cx="0" cy="173856"/>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3" name="Straight Connector 417"/>
          <p:cNvCxnSpPr>
            <a:cxnSpLocks noChangeShapeType="1"/>
          </p:cNvCxnSpPr>
          <p:nvPr/>
        </p:nvCxnSpPr>
        <p:spPr bwMode="auto">
          <a:xfrm>
            <a:off x="1840960" y="3513357"/>
            <a:ext cx="0" cy="186734"/>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4" name="Straight Connector 418"/>
          <p:cNvCxnSpPr>
            <a:cxnSpLocks noChangeShapeType="1"/>
          </p:cNvCxnSpPr>
          <p:nvPr/>
        </p:nvCxnSpPr>
        <p:spPr bwMode="auto">
          <a:xfrm>
            <a:off x="1918681" y="3464169"/>
            <a:ext cx="0" cy="199612"/>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5" name="Straight Connector 419"/>
          <p:cNvCxnSpPr>
            <a:cxnSpLocks noChangeShapeType="1"/>
          </p:cNvCxnSpPr>
          <p:nvPr/>
        </p:nvCxnSpPr>
        <p:spPr bwMode="auto">
          <a:xfrm>
            <a:off x="1988629" y="3417218"/>
            <a:ext cx="0" cy="218930"/>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6" name="Straight Connector 420"/>
          <p:cNvCxnSpPr>
            <a:cxnSpLocks noChangeShapeType="1"/>
          </p:cNvCxnSpPr>
          <p:nvPr/>
        </p:nvCxnSpPr>
        <p:spPr bwMode="auto">
          <a:xfrm>
            <a:off x="2058578" y="3363558"/>
            <a:ext cx="0" cy="231807"/>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7" name="Straight Connector 421"/>
          <p:cNvCxnSpPr>
            <a:cxnSpLocks noChangeShapeType="1"/>
          </p:cNvCxnSpPr>
          <p:nvPr/>
        </p:nvCxnSpPr>
        <p:spPr bwMode="auto">
          <a:xfrm>
            <a:off x="2131117" y="3307663"/>
            <a:ext cx="0" cy="238246"/>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8" name="Straight Connector 422"/>
          <p:cNvCxnSpPr>
            <a:cxnSpLocks noChangeShapeType="1"/>
          </p:cNvCxnSpPr>
          <p:nvPr/>
        </p:nvCxnSpPr>
        <p:spPr bwMode="auto">
          <a:xfrm>
            <a:off x="2198475" y="3254004"/>
            <a:ext cx="0" cy="251125"/>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29" name="Straight Connector 423"/>
          <p:cNvCxnSpPr>
            <a:cxnSpLocks noChangeShapeType="1"/>
          </p:cNvCxnSpPr>
          <p:nvPr/>
        </p:nvCxnSpPr>
        <p:spPr bwMode="auto">
          <a:xfrm>
            <a:off x="2278786" y="3189166"/>
            <a:ext cx="0" cy="264003"/>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0" name="Straight Connector 426"/>
          <p:cNvCxnSpPr>
            <a:cxnSpLocks noChangeShapeType="1"/>
          </p:cNvCxnSpPr>
          <p:nvPr/>
        </p:nvCxnSpPr>
        <p:spPr bwMode="auto">
          <a:xfrm>
            <a:off x="2488632" y="3001359"/>
            <a:ext cx="0" cy="321955"/>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1" name="Straight Connector 427"/>
          <p:cNvCxnSpPr>
            <a:cxnSpLocks noChangeShapeType="1"/>
          </p:cNvCxnSpPr>
          <p:nvPr/>
        </p:nvCxnSpPr>
        <p:spPr bwMode="auto">
          <a:xfrm>
            <a:off x="2566353" y="2940993"/>
            <a:ext cx="0" cy="334833"/>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2" name="Straight Connector 428"/>
          <p:cNvCxnSpPr>
            <a:cxnSpLocks noChangeShapeType="1"/>
          </p:cNvCxnSpPr>
          <p:nvPr/>
        </p:nvCxnSpPr>
        <p:spPr bwMode="auto">
          <a:xfrm>
            <a:off x="2636301" y="2887333"/>
            <a:ext cx="0" cy="354150"/>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3" name="Straight Connector 429"/>
          <p:cNvCxnSpPr>
            <a:cxnSpLocks noChangeShapeType="1"/>
          </p:cNvCxnSpPr>
          <p:nvPr/>
        </p:nvCxnSpPr>
        <p:spPr bwMode="auto">
          <a:xfrm>
            <a:off x="2708841" y="2831438"/>
            <a:ext cx="0" cy="354150"/>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4" name="Straight Connector 430"/>
          <p:cNvCxnSpPr>
            <a:cxnSpLocks noChangeShapeType="1"/>
          </p:cNvCxnSpPr>
          <p:nvPr/>
        </p:nvCxnSpPr>
        <p:spPr bwMode="auto">
          <a:xfrm>
            <a:off x="2778789" y="2775543"/>
            <a:ext cx="0" cy="386346"/>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5" name="Straight Connector 431"/>
          <p:cNvCxnSpPr>
            <a:cxnSpLocks noChangeShapeType="1"/>
          </p:cNvCxnSpPr>
          <p:nvPr/>
        </p:nvCxnSpPr>
        <p:spPr bwMode="auto">
          <a:xfrm>
            <a:off x="2853919" y="2721885"/>
            <a:ext cx="0" cy="405663"/>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6" name="Straight Connector 432"/>
          <p:cNvCxnSpPr>
            <a:cxnSpLocks noChangeShapeType="1"/>
          </p:cNvCxnSpPr>
          <p:nvPr/>
        </p:nvCxnSpPr>
        <p:spPr bwMode="auto">
          <a:xfrm>
            <a:off x="2926458" y="2668225"/>
            <a:ext cx="0" cy="418542"/>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7" name="Straight Connector 433"/>
          <p:cNvCxnSpPr>
            <a:cxnSpLocks noChangeShapeType="1"/>
          </p:cNvCxnSpPr>
          <p:nvPr/>
        </p:nvCxnSpPr>
        <p:spPr bwMode="auto">
          <a:xfrm>
            <a:off x="2998997" y="2601151"/>
            <a:ext cx="0" cy="450737"/>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8" name="Straight Connector 434"/>
          <p:cNvCxnSpPr>
            <a:cxnSpLocks noChangeShapeType="1"/>
          </p:cNvCxnSpPr>
          <p:nvPr/>
        </p:nvCxnSpPr>
        <p:spPr bwMode="auto">
          <a:xfrm>
            <a:off x="3068946" y="2549728"/>
            <a:ext cx="0" cy="450737"/>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39" name="Straight Connector 435"/>
          <p:cNvCxnSpPr>
            <a:cxnSpLocks noChangeShapeType="1"/>
          </p:cNvCxnSpPr>
          <p:nvPr/>
        </p:nvCxnSpPr>
        <p:spPr bwMode="auto">
          <a:xfrm>
            <a:off x="3146666" y="2498305"/>
            <a:ext cx="0" cy="466834"/>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0" name="Straight Connector 436"/>
          <p:cNvCxnSpPr>
            <a:cxnSpLocks noChangeShapeType="1"/>
          </p:cNvCxnSpPr>
          <p:nvPr/>
        </p:nvCxnSpPr>
        <p:spPr bwMode="auto">
          <a:xfrm>
            <a:off x="3216615" y="2438385"/>
            <a:ext cx="0" cy="499030"/>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1" name="Straight Connector 437"/>
          <p:cNvCxnSpPr>
            <a:cxnSpLocks noChangeShapeType="1"/>
          </p:cNvCxnSpPr>
          <p:nvPr/>
        </p:nvCxnSpPr>
        <p:spPr bwMode="auto">
          <a:xfrm>
            <a:off x="3286563" y="2388750"/>
            <a:ext cx="0" cy="505470"/>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2" name="Straight Connector 438"/>
          <p:cNvCxnSpPr>
            <a:cxnSpLocks noChangeShapeType="1"/>
          </p:cNvCxnSpPr>
          <p:nvPr/>
        </p:nvCxnSpPr>
        <p:spPr bwMode="auto">
          <a:xfrm>
            <a:off x="3356512" y="2346011"/>
            <a:ext cx="0" cy="515128"/>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3" name="Straight Connector 439"/>
          <p:cNvCxnSpPr>
            <a:cxnSpLocks noChangeShapeType="1"/>
          </p:cNvCxnSpPr>
          <p:nvPr/>
        </p:nvCxnSpPr>
        <p:spPr bwMode="auto">
          <a:xfrm>
            <a:off x="3434232" y="2285645"/>
            <a:ext cx="0" cy="547323"/>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4" name="Straight Connector 440"/>
          <p:cNvCxnSpPr>
            <a:cxnSpLocks noChangeShapeType="1"/>
          </p:cNvCxnSpPr>
          <p:nvPr/>
        </p:nvCxnSpPr>
        <p:spPr bwMode="auto">
          <a:xfrm>
            <a:off x="3504181" y="2234221"/>
            <a:ext cx="0" cy="553762"/>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5" name="Straight Connector 441"/>
          <p:cNvCxnSpPr>
            <a:cxnSpLocks noChangeShapeType="1"/>
          </p:cNvCxnSpPr>
          <p:nvPr/>
        </p:nvCxnSpPr>
        <p:spPr bwMode="auto">
          <a:xfrm>
            <a:off x="3576721" y="2187269"/>
            <a:ext cx="0" cy="579519"/>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6" name="Straight Connector 442"/>
          <p:cNvCxnSpPr>
            <a:cxnSpLocks noChangeShapeType="1"/>
          </p:cNvCxnSpPr>
          <p:nvPr/>
        </p:nvCxnSpPr>
        <p:spPr bwMode="auto">
          <a:xfrm>
            <a:off x="3646669" y="2107558"/>
            <a:ext cx="0" cy="605275"/>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7" name="Straight Connector 443"/>
          <p:cNvCxnSpPr>
            <a:cxnSpLocks noChangeShapeType="1"/>
          </p:cNvCxnSpPr>
          <p:nvPr/>
        </p:nvCxnSpPr>
        <p:spPr bwMode="auto">
          <a:xfrm>
            <a:off x="3721799" y="2062842"/>
            <a:ext cx="0" cy="595617"/>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8" name="Straight Connector 444"/>
          <p:cNvCxnSpPr>
            <a:cxnSpLocks noChangeShapeType="1"/>
          </p:cNvCxnSpPr>
          <p:nvPr/>
        </p:nvCxnSpPr>
        <p:spPr bwMode="auto">
          <a:xfrm>
            <a:off x="3794338" y="2020362"/>
            <a:ext cx="0" cy="618154"/>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49" name="Straight Connector 445"/>
          <p:cNvCxnSpPr>
            <a:cxnSpLocks noChangeShapeType="1"/>
          </p:cNvCxnSpPr>
          <p:nvPr/>
        </p:nvCxnSpPr>
        <p:spPr bwMode="auto">
          <a:xfrm>
            <a:off x="3866878" y="1971433"/>
            <a:ext cx="0" cy="621373"/>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0" name="Straight Connector 446"/>
          <p:cNvCxnSpPr>
            <a:cxnSpLocks noChangeShapeType="1"/>
          </p:cNvCxnSpPr>
          <p:nvPr/>
        </p:nvCxnSpPr>
        <p:spPr bwMode="auto">
          <a:xfrm>
            <a:off x="3936826" y="1928953"/>
            <a:ext cx="0" cy="640690"/>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1" name="Straight Connector 447"/>
          <p:cNvCxnSpPr>
            <a:cxnSpLocks noChangeShapeType="1"/>
          </p:cNvCxnSpPr>
          <p:nvPr/>
        </p:nvCxnSpPr>
        <p:spPr bwMode="auto">
          <a:xfrm>
            <a:off x="4014547" y="1893180"/>
            <a:ext cx="0" cy="650349"/>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2" name="Straight Connector 448"/>
          <p:cNvCxnSpPr>
            <a:cxnSpLocks noChangeShapeType="1"/>
          </p:cNvCxnSpPr>
          <p:nvPr/>
        </p:nvCxnSpPr>
        <p:spPr bwMode="auto">
          <a:xfrm>
            <a:off x="4084495" y="1852936"/>
            <a:ext cx="0" cy="676105"/>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3" name="Straight Connector 449"/>
          <p:cNvCxnSpPr>
            <a:cxnSpLocks noChangeShapeType="1"/>
          </p:cNvCxnSpPr>
          <p:nvPr/>
        </p:nvCxnSpPr>
        <p:spPr bwMode="auto">
          <a:xfrm>
            <a:off x="4154444" y="1819399"/>
            <a:ext cx="0" cy="679325"/>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4" name="Straight Connector 450"/>
          <p:cNvCxnSpPr>
            <a:cxnSpLocks noChangeShapeType="1"/>
          </p:cNvCxnSpPr>
          <p:nvPr/>
        </p:nvCxnSpPr>
        <p:spPr bwMode="auto">
          <a:xfrm>
            <a:off x="4226983" y="1807442"/>
            <a:ext cx="0" cy="685764"/>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5" name="Straight Connector 451"/>
          <p:cNvCxnSpPr>
            <a:cxnSpLocks noChangeShapeType="1"/>
          </p:cNvCxnSpPr>
          <p:nvPr/>
        </p:nvCxnSpPr>
        <p:spPr bwMode="auto">
          <a:xfrm>
            <a:off x="4302113" y="1778377"/>
            <a:ext cx="0" cy="701862"/>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6" name="Straight Connector 452"/>
          <p:cNvCxnSpPr>
            <a:cxnSpLocks noChangeShapeType="1"/>
          </p:cNvCxnSpPr>
          <p:nvPr/>
        </p:nvCxnSpPr>
        <p:spPr bwMode="auto">
          <a:xfrm>
            <a:off x="4372062" y="1744841"/>
            <a:ext cx="0" cy="734058"/>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7" name="Straight Connector 453"/>
          <p:cNvCxnSpPr>
            <a:cxnSpLocks noChangeShapeType="1"/>
          </p:cNvCxnSpPr>
          <p:nvPr/>
        </p:nvCxnSpPr>
        <p:spPr bwMode="auto">
          <a:xfrm>
            <a:off x="4444601" y="1679478"/>
            <a:ext cx="0" cy="746935"/>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8" name="Straight Connector 454"/>
          <p:cNvCxnSpPr>
            <a:cxnSpLocks noChangeShapeType="1"/>
          </p:cNvCxnSpPr>
          <p:nvPr/>
        </p:nvCxnSpPr>
        <p:spPr bwMode="auto">
          <a:xfrm>
            <a:off x="4514550" y="1615757"/>
            <a:ext cx="0" cy="756594"/>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cxnSp>
        <p:nvCxnSpPr>
          <p:cNvPr id="159" name="Straight Connector 455"/>
          <p:cNvCxnSpPr>
            <a:cxnSpLocks noChangeShapeType="1"/>
          </p:cNvCxnSpPr>
          <p:nvPr/>
        </p:nvCxnSpPr>
        <p:spPr bwMode="auto">
          <a:xfrm>
            <a:off x="4592270" y="1576468"/>
            <a:ext cx="0" cy="766253"/>
          </a:xfrm>
          <a:prstGeom prst="line">
            <a:avLst/>
          </a:prstGeom>
          <a:noFill/>
          <a:ln w="25400">
            <a:solidFill>
              <a:srgbClr val="185DAD"/>
            </a:solidFill>
            <a:round/>
            <a:headEnd/>
            <a:tailEnd/>
          </a:ln>
          <a:extLst>
            <a:ext uri="{909E8E84-426E-40dd-AFC4-6F175D3DCCD1}">
              <a14:hiddenFill xmlns="" xmlns:a14="http://schemas.microsoft.com/office/drawing/2010/main">
                <a:noFill/>
              </a14:hiddenFill>
            </a:ext>
          </a:extLst>
        </p:spPr>
      </p:cxnSp>
      <p:sp>
        <p:nvSpPr>
          <p:cNvPr id="162" name="Oval 161"/>
          <p:cNvSpPr>
            <a:spLocks noChangeAspect="1"/>
          </p:cNvSpPr>
          <p:nvPr/>
        </p:nvSpPr>
        <p:spPr bwMode="auto">
          <a:xfrm>
            <a:off x="1156303" y="3695417"/>
            <a:ext cx="118902" cy="103915"/>
          </a:xfrm>
          <a:prstGeom prst="ellipse">
            <a:avLst/>
          </a:prstGeom>
          <a:solidFill>
            <a:srgbClr val="FF0000"/>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63" name="Oval 162"/>
          <p:cNvSpPr>
            <a:spLocks noChangeAspect="1"/>
          </p:cNvSpPr>
          <p:nvPr/>
        </p:nvSpPr>
        <p:spPr bwMode="auto">
          <a:xfrm>
            <a:off x="1229777" y="3729926"/>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64" name="Oval 163"/>
          <p:cNvSpPr>
            <a:spLocks noChangeAspect="1"/>
          </p:cNvSpPr>
          <p:nvPr/>
        </p:nvSpPr>
        <p:spPr bwMode="auto">
          <a:xfrm>
            <a:off x="1305584" y="3733140"/>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65" name="Oval 164"/>
          <p:cNvSpPr>
            <a:spLocks noChangeAspect="1"/>
          </p:cNvSpPr>
          <p:nvPr/>
        </p:nvSpPr>
        <p:spPr bwMode="auto">
          <a:xfrm>
            <a:off x="1379642" y="3730461"/>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66" name="Oval 165"/>
          <p:cNvSpPr>
            <a:spLocks noChangeAspect="1"/>
          </p:cNvSpPr>
          <p:nvPr/>
        </p:nvSpPr>
        <p:spPr bwMode="auto">
          <a:xfrm>
            <a:off x="1450784" y="3719748"/>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67" name="Oval 166"/>
          <p:cNvSpPr>
            <a:spLocks noChangeAspect="1"/>
          </p:cNvSpPr>
          <p:nvPr/>
        </p:nvSpPr>
        <p:spPr bwMode="auto">
          <a:xfrm>
            <a:off x="1550131" y="3676916"/>
            <a:ext cx="120108" cy="102820"/>
          </a:xfrm>
          <a:prstGeom prst="ellipse">
            <a:avLst/>
          </a:prstGeom>
          <a:solidFill>
            <a:srgbClr val="D9D9D9"/>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68" name="Oval 167"/>
          <p:cNvSpPr>
            <a:spLocks noChangeAspect="1"/>
          </p:cNvSpPr>
          <p:nvPr/>
        </p:nvSpPr>
        <p:spPr bwMode="auto">
          <a:xfrm>
            <a:off x="1636882" y="3629078"/>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69" name="Oval 168"/>
          <p:cNvSpPr>
            <a:spLocks noChangeAspect="1"/>
          </p:cNvSpPr>
          <p:nvPr/>
        </p:nvSpPr>
        <p:spPr bwMode="auto">
          <a:xfrm>
            <a:off x="1697851" y="3598760"/>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0" name="Oval 169"/>
          <p:cNvSpPr>
            <a:spLocks noChangeAspect="1"/>
          </p:cNvSpPr>
          <p:nvPr/>
        </p:nvSpPr>
        <p:spPr bwMode="auto">
          <a:xfrm>
            <a:off x="1780361" y="3568366"/>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1" name="Oval 170"/>
          <p:cNvSpPr>
            <a:spLocks noChangeAspect="1"/>
          </p:cNvSpPr>
          <p:nvPr/>
        </p:nvSpPr>
        <p:spPr bwMode="auto">
          <a:xfrm>
            <a:off x="1837753" y="3526334"/>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2" name="Oval 171"/>
          <p:cNvSpPr>
            <a:spLocks noChangeAspect="1"/>
          </p:cNvSpPr>
          <p:nvPr/>
        </p:nvSpPr>
        <p:spPr bwMode="auto">
          <a:xfrm>
            <a:off x="1913070" y="3477183"/>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3" name="Oval 172"/>
          <p:cNvSpPr>
            <a:spLocks noChangeAspect="1"/>
          </p:cNvSpPr>
          <p:nvPr/>
        </p:nvSpPr>
        <p:spPr bwMode="auto">
          <a:xfrm>
            <a:off x="1986015" y="3422125"/>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4" name="Oval 173"/>
          <p:cNvSpPr>
            <a:spLocks noChangeAspect="1"/>
          </p:cNvSpPr>
          <p:nvPr/>
        </p:nvSpPr>
        <p:spPr bwMode="auto">
          <a:xfrm>
            <a:off x="2070532" y="3366193"/>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5" name="Oval 174"/>
          <p:cNvSpPr>
            <a:spLocks noChangeAspect="1"/>
          </p:cNvSpPr>
          <p:nvPr/>
        </p:nvSpPr>
        <p:spPr bwMode="auto">
          <a:xfrm>
            <a:off x="2142840" y="3322863"/>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6" name="Oval 175"/>
          <p:cNvSpPr>
            <a:spLocks noChangeAspect="1"/>
          </p:cNvSpPr>
          <p:nvPr/>
        </p:nvSpPr>
        <p:spPr bwMode="auto">
          <a:xfrm>
            <a:off x="2219701" y="3272513"/>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7" name="Oval 176"/>
          <p:cNvSpPr>
            <a:spLocks noChangeAspect="1"/>
          </p:cNvSpPr>
          <p:nvPr/>
        </p:nvSpPr>
        <p:spPr bwMode="auto">
          <a:xfrm>
            <a:off x="2311953" y="3214185"/>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8" name="Oval 177"/>
          <p:cNvSpPr>
            <a:spLocks noChangeAspect="1"/>
          </p:cNvSpPr>
          <p:nvPr/>
        </p:nvSpPr>
        <p:spPr bwMode="auto">
          <a:xfrm>
            <a:off x="2384262" y="3172405"/>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79" name="Oval 178"/>
          <p:cNvSpPr>
            <a:spLocks noChangeAspect="1"/>
          </p:cNvSpPr>
          <p:nvPr/>
        </p:nvSpPr>
        <p:spPr bwMode="auto">
          <a:xfrm>
            <a:off x="2457153" y="3118841"/>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0" name="Oval 179"/>
          <p:cNvSpPr>
            <a:spLocks noChangeAspect="1"/>
          </p:cNvSpPr>
          <p:nvPr/>
        </p:nvSpPr>
        <p:spPr bwMode="auto">
          <a:xfrm>
            <a:off x="2532961" y="3064740"/>
            <a:ext cx="118902"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1" name="Oval 180"/>
          <p:cNvSpPr>
            <a:spLocks noChangeAspect="1"/>
          </p:cNvSpPr>
          <p:nvPr/>
        </p:nvSpPr>
        <p:spPr bwMode="auto">
          <a:xfrm>
            <a:off x="2601770" y="3023497"/>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2" name="Oval 181"/>
          <p:cNvSpPr>
            <a:spLocks noChangeAspect="1"/>
          </p:cNvSpPr>
          <p:nvPr/>
        </p:nvSpPr>
        <p:spPr bwMode="auto">
          <a:xfrm>
            <a:off x="2674662" y="2981295"/>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3" name="Oval 182"/>
          <p:cNvSpPr>
            <a:spLocks noChangeAspect="1"/>
          </p:cNvSpPr>
          <p:nvPr/>
        </p:nvSpPr>
        <p:spPr bwMode="auto">
          <a:xfrm>
            <a:off x="2746971" y="2940757"/>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4" name="Oval 183"/>
          <p:cNvSpPr>
            <a:spLocks noChangeAspect="1"/>
          </p:cNvSpPr>
          <p:nvPr/>
        </p:nvSpPr>
        <p:spPr bwMode="auto">
          <a:xfrm>
            <a:off x="2816946" y="2901655"/>
            <a:ext cx="120108"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5" name="Oval 184"/>
          <p:cNvSpPr>
            <a:spLocks noChangeAspect="1"/>
          </p:cNvSpPr>
          <p:nvPr/>
        </p:nvSpPr>
        <p:spPr bwMode="auto">
          <a:xfrm>
            <a:off x="2895669" y="2845413"/>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6" name="Oval 185"/>
          <p:cNvSpPr>
            <a:spLocks noChangeAspect="1"/>
          </p:cNvSpPr>
          <p:nvPr/>
        </p:nvSpPr>
        <p:spPr bwMode="auto">
          <a:xfrm>
            <a:off x="2958647" y="2809526"/>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7" name="Oval 186"/>
          <p:cNvSpPr>
            <a:spLocks noChangeAspect="1"/>
          </p:cNvSpPr>
          <p:nvPr/>
        </p:nvSpPr>
        <p:spPr bwMode="auto">
          <a:xfrm>
            <a:off x="3033871" y="2758639"/>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8" name="Oval 187"/>
          <p:cNvSpPr>
            <a:spLocks noChangeAspect="1"/>
          </p:cNvSpPr>
          <p:nvPr/>
        </p:nvSpPr>
        <p:spPr bwMode="auto">
          <a:xfrm>
            <a:off x="3113177" y="2708289"/>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89" name="Oval 188"/>
          <p:cNvSpPr>
            <a:spLocks noChangeAspect="1"/>
          </p:cNvSpPr>
          <p:nvPr/>
        </p:nvSpPr>
        <p:spPr bwMode="auto">
          <a:xfrm>
            <a:off x="3182570" y="2669187"/>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90" name="Oval 189"/>
          <p:cNvSpPr>
            <a:spLocks noChangeAspect="1"/>
          </p:cNvSpPr>
          <p:nvPr/>
        </p:nvSpPr>
        <p:spPr bwMode="auto">
          <a:xfrm>
            <a:off x="3254879" y="2621515"/>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91" name="Oval 190"/>
          <p:cNvSpPr>
            <a:spLocks noChangeAspect="1"/>
          </p:cNvSpPr>
          <p:nvPr/>
        </p:nvSpPr>
        <p:spPr bwMode="auto">
          <a:xfrm>
            <a:off x="3324272" y="2588419"/>
            <a:ext cx="118902"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92" name="Oval 191"/>
          <p:cNvSpPr>
            <a:spLocks noChangeAspect="1"/>
          </p:cNvSpPr>
          <p:nvPr/>
        </p:nvSpPr>
        <p:spPr bwMode="auto">
          <a:xfrm>
            <a:off x="3400078" y="2543961"/>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93" name="Oval 192"/>
          <p:cNvSpPr>
            <a:spLocks noChangeAspect="1"/>
          </p:cNvSpPr>
          <p:nvPr/>
        </p:nvSpPr>
        <p:spPr bwMode="auto">
          <a:xfrm>
            <a:off x="3468888" y="2502182"/>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94" name="Oval 193"/>
          <p:cNvSpPr>
            <a:spLocks noChangeAspect="1"/>
          </p:cNvSpPr>
          <p:nvPr/>
        </p:nvSpPr>
        <p:spPr bwMode="auto">
          <a:xfrm>
            <a:off x="3541780" y="2457187"/>
            <a:ext cx="118902"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95" name="Oval 194"/>
          <p:cNvSpPr>
            <a:spLocks noChangeAspect="1"/>
          </p:cNvSpPr>
          <p:nvPr/>
        </p:nvSpPr>
        <p:spPr bwMode="auto">
          <a:xfrm>
            <a:off x="3614088" y="2395784"/>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96" name="Oval 195"/>
          <p:cNvSpPr>
            <a:spLocks noChangeAspect="1"/>
          </p:cNvSpPr>
          <p:nvPr/>
        </p:nvSpPr>
        <p:spPr bwMode="auto">
          <a:xfrm>
            <a:off x="3687563" y="2354003"/>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98" name="Oval 197"/>
          <p:cNvSpPr>
            <a:spLocks noChangeAspect="1"/>
          </p:cNvSpPr>
          <p:nvPr/>
        </p:nvSpPr>
        <p:spPr bwMode="auto">
          <a:xfrm>
            <a:off x="3762787" y="2314901"/>
            <a:ext cx="118902"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199" name="Oval 198"/>
          <p:cNvSpPr>
            <a:spLocks noChangeAspect="1"/>
          </p:cNvSpPr>
          <p:nvPr/>
        </p:nvSpPr>
        <p:spPr bwMode="auto">
          <a:xfrm>
            <a:off x="3831597" y="2279549"/>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0" name="Oval 199"/>
          <p:cNvSpPr>
            <a:spLocks noChangeAspect="1"/>
          </p:cNvSpPr>
          <p:nvPr/>
        </p:nvSpPr>
        <p:spPr bwMode="auto">
          <a:xfrm>
            <a:off x="3900990" y="2240869"/>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1" name="Oval 200"/>
          <p:cNvSpPr>
            <a:spLocks noChangeAspect="1"/>
          </p:cNvSpPr>
          <p:nvPr/>
        </p:nvSpPr>
        <p:spPr bwMode="auto">
          <a:xfrm>
            <a:off x="3980296" y="2204981"/>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2" name="Oval 201"/>
          <p:cNvSpPr>
            <a:spLocks noChangeAspect="1"/>
          </p:cNvSpPr>
          <p:nvPr/>
        </p:nvSpPr>
        <p:spPr bwMode="auto">
          <a:xfrm>
            <a:off x="4049105" y="2181413"/>
            <a:ext cx="120108"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3" name="Oval 202"/>
          <p:cNvSpPr>
            <a:spLocks noChangeAspect="1"/>
          </p:cNvSpPr>
          <p:nvPr/>
        </p:nvSpPr>
        <p:spPr bwMode="auto">
          <a:xfrm>
            <a:off x="4121997" y="2174255"/>
            <a:ext cx="118902"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4" name="Oval 203"/>
          <p:cNvSpPr>
            <a:spLocks noChangeAspect="1"/>
          </p:cNvSpPr>
          <p:nvPr/>
        </p:nvSpPr>
        <p:spPr bwMode="auto">
          <a:xfrm>
            <a:off x="4190806" y="2147473"/>
            <a:ext cx="120108"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5" name="Oval 204"/>
          <p:cNvSpPr>
            <a:spLocks noChangeAspect="1"/>
          </p:cNvSpPr>
          <p:nvPr/>
        </p:nvSpPr>
        <p:spPr bwMode="auto">
          <a:xfrm>
            <a:off x="4264281" y="2126583"/>
            <a:ext cx="120108"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6" name="Oval 205"/>
          <p:cNvSpPr>
            <a:spLocks noChangeAspect="1"/>
          </p:cNvSpPr>
          <p:nvPr/>
        </p:nvSpPr>
        <p:spPr bwMode="auto">
          <a:xfrm>
            <a:off x="4339505" y="2103015"/>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7" name="Oval 206"/>
          <p:cNvSpPr>
            <a:spLocks noChangeAspect="1"/>
          </p:cNvSpPr>
          <p:nvPr/>
        </p:nvSpPr>
        <p:spPr bwMode="auto">
          <a:xfrm>
            <a:off x="4411813" y="2052978"/>
            <a:ext cx="120108"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8" name="Oval 207"/>
          <p:cNvSpPr>
            <a:spLocks noChangeAspect="1"/>
          </p:cNvSpPr>
          <p:nvPr/>
        </p:nvSpPr>
        <p:spPr bwMode="auto">
          <a:xfrm>
            <a:off x="4484705" y="2012464"/>
            <a:ext cx="118902" cy="102820"/>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sp>
        <p:nvSpPr>
          <p:cNvPr id="209" name="Oval 208"/>
          <p:cNvSpPr>
            <a:spLocks noChangeAspect="1"/>
          </p:cNvSpPr>
          <p:nvPr/>
        </p:nvSpPr>
        <p:spPr bwMode="auto">
          <a:xfrm>
            <a:off x="4558180" y="1958865"/>
            <a:ext cx="118902" cy="103915"/>
          </a:xfrm>
          <a:prstGeom prst="ellipse">
            <a:avLst/>
          </a:prstGeom>
          <a:solidFill>
            <a:schemeClr val="bg1">
              <a:lumMod val="85000"/>
            </a:schemeClr>
          </a:solidFill>
          <a:ln w="9525" cap="flat" cmpd="sng" algn="ctr">
            <a:solidFill>
              <a:srgbClr val="185DAD"/>
            </a:solidFill>
            <a:prstDash val="solid"/>
            <a:round/>
            <a:headEnd type="none" w="med" len="med"/>
            <a:tailEnd type="none" w="med" len="med"/>
          </a:ln>
          <a:effectLst/>
        </p:spPr>
        <p:txBody>
          <a:bodyPr/>
          <a:lstStyle/>
          <a:p>
            <a:pPr>
              <a:defRPr/>
            </a:pPr>
            <a:endParaRPr lang="en-US" sz="1400">
              <a:latin typeface="Times New Roman" pitchFamily="-65" charset="0"/>
            </a:endParaRPr>
          </a:p>
        </p:txBody>
      </p:sp>
      <p:cxnSp>
        <p:nvCxnSpPr>
          <p:cNvPr id="213" name="Straight Connector 16"/>
          <p:cNvCxnSpPr>
            <a:cxnSpLocks noChangeShapeType="1"/>
          </p:cNvCxnSpPr>
          <p:nvPr/>
        </p:nvCxnSpPr>
        <p:spPr bwMode="auto">
          <a:xfrm>
            <a:off x="1022303" y="1230607"/>
            <a:ext cx="0" cy="2747676"/>
          </a:xfrm>
          <a:prstGeom prst="line">
            <a:avLst/>
          </a:prstGeom>
          <a:noFill/>
          <a:ln w="50800">
            <a:solidFill>
              <a:srgbClr val="000000"/>
            </a:solidFill>
            <a:round/>
            <a:headEnd/>
            <a:tailEnd/>
          </a:ln>
          <a:extLst>
            <a:ext uri="{909E8E84-426E-40dd-AFC4-6F175D3DCCD1}">
              <a14:hiddenFill xmlns="" xmlns:a14="http://schemas.microsoft.com/office/drawing/2010/main">
                <a:noFill/>
              </a14:hiddenFill>
            </a:ext>
          </a:extLst>
        </p:spPr>
      </p:cxnSp>
      <p:cxnSp>
        <p:nvCxnSpPr>
          <p:cNvPr id="214" name="Straight Connector 393"/>
          <p:cNvCxnSpPr>
            <a:cxnSpLocks noChangeShapeType="1"/>
          </p:cNvCxnSpPr>
          <p:nvPr/>
        </p:nvCxnSpPr>
        <p:spPr bwMode="auto">
          <a:xfrm flipH="1">
            <a:off x="1011940" y="4102436"/>
            <a:ext cx="3917119" cy="0"/>
          </a:xfrm>
          <a:prstGeom prst="line">
            <a:avLst/>
          </a:prstGeom>
          <a:noFill/>
          <a:ln w="50800">
            <a:solidFill>
              <a:srgbClr val="000000"/>
            </a:solidFill>
            <a:round/>
            <a:headEnd/>
            <a:tailEnd/>
          </a:ln>
          <a:extLst>
            <a:ext uri="{909E8E84-426E-40dd-AFC4-6F175D3DCCD1}">
              <a14:hiddenFill xmlns="" xmlns:a14="http://schemas.microsoft.com/office/drawing/2010/main">
                <a:noFill/>
              </a14:hiddenFill>
            </a:ext>
          </a:extLst>
        </p:spPr>
      </p:cxnSp>
      <p:sp>
        <p:nvSpPr>
          <p:cNvPr id="215" name="TextBox 19"/>
          <p:cNvSpPr txBox="1">
            <a:spLocks noChangeArrowheads="1"/>
          </p:cNvSpPr>
          <p:nvPr/>
        </p:nvSpPr>
        <p:spPr bwMode="auto">
          <a:xfrm rot="16200000">
            <a:off x="-776949" y="2223365"/>
            <a:ext cx="28382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Mortality Hazard Ratio</a:t>
            </a:r>
          </a:p>
        </p:txBody>
      </p:sp>
      <p:sp>
        <p:nvSpPr>
          <p:cNvPr id="216" name="TextBox 20"/>
          <p:cNvSpPr txBox="1">
            <a:spLocks noChangeArrowheads="1"/>
          </p:cNvSpPr>
          <p:nvPr/>
        </p:nvSpPr>
        <p:spPr bwMode="auto">
          <a:xfrm>
            <a:off x="717292" y="3554652"/>
            <a:ext cx="330022" cy="252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1</a:t>
            </a:r>
          </a:p>
        </p:txBody>
      </p:sp>
      <p:sp>
        <p:nvSpPr>
          <p:cNvPr id="217" name="TextBox 398"/>
          <p:cNvSpPr txBox="1">
            <a:spLocks noChangeArrowheads="1"/>
          </p:cNvSpPr>
          <p:nvPr/>
        </p:nvSpPr>
        <p:spPr bwMode="auto">
          <a:xfrm>
            <a:off x="717292" y="3071720"/>
            <a:ext cx="559589" cy="281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2</a:t>
            </a:r>
          </a:p>
        </p:txBody>
      </p:sp>
      <p:sp>
        <p:nvSpPr>
          <p:cNvPr id="218" name="TextBox 399"/>
          <p:cNvSpPr txBox="1">
            <a:spLocks noChangeArrowheads="1"/>
          </p:cNvSpPr>
          <p:nvPr/>
        </p:nvSpPr>
        <p:spPr bwMode="auto">
          <a:xfrm>
            <a:off x="728579" y="2616801"/>
            <a:ext cx="559589" cy="281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3</a:t>
            </a:r>
          </a:p>
        </p:txBody>
      </p:sp>
      <p:sp>
        <p:nvSpPr>
          <p:cNvPr id="219" name="TextBox 400"/>
          <p:cNvSpPr txBox="1">
            <a:spLocks noChangeArrowheads="1"/>
          </p:cNvSpPr>
          <p:nvPr/>
        </p:nvSpPr>
        <p:spPr bwMode="auto">
          <a:xfrm>
            <a:off x="717292" y="2105854"/>
            <a:ext cx="559589" cy="281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4</a:t>
            </a:r>
          </a:p>
        </p:txBody>
      </p:sp>
      <p:sp>
        <p:nvSpPr>
          <p:cNvPr id="220" name="TextBox 401"/>
          <p:cNvSpPr txBox="1">
            <a:spLocks noChangeArrowheads="1"/>
          </p:cNvSpPr>
          <p:nvPr/>
        </p:nvSpPr>
        <p:spPr bwMode="auto">
          <a:xfrm>
            <a:off x="717292" y="1596090"/>
            <a:ext cx="559589" cy="281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5</a:t>
            </a:r>
          </a:p>
        </p:txBody>
      </p:sp>
      <p:sp>
        <p:nvSpPr>
          <p:cNvPr id="221" name="TextBox 402"/>
          <p:cNvSpPr txBox="1">
            <a:spLocks noChangeArrowheads="1"/>
          </p:cNvSpPr>
          <p:nvPr/>
        </p:nvSpPr>
        <p:spPr bwMode="auto">
          <a:xfrm>
            <a:off x="717292" y="1113160"/>
            <a:ext cx="559589" cy="281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6</a:t>
            </a:r>
          </a:p>
        </p:txBody>
      </p:sp>
      <p:sp>
        <p:nvSpPr>
          <p:cNvPr id="222" name="TextBox 403"/>
          <p:cNvSpPr txBox="1">
            <a:spLocks noChangeArrowheads="1"/>
          </p:cNvSpPr>
          <p:nvPr/>
        </p:nvSpPr>
        <p:spPr bwMode="auto">
          <a:xfrm>
            <a:off x="996396" y="4038844"/>
            <a:ext cx="559589" cy="311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cs typeface="Arial" charset="0"/>
              </a:rPr>
              <a:t>10</a:t>
            </a:r>
          </a:p>
        </p:txBody>
      </p:sp>
      <p:sp>
        <p:nvSpPr>
          <p:cNvPr id="223" name="TextBox 404"/>
          <p:cNvSpPr txBox="1">
            <a:spLocks noChangeArrowheads="1"/>
          </p:cNvSpPr>
          <p:nvPr/>
        </p:nvSpPr>
        <p:spPr bwMode="auto">
          <a:xfrm>
            <a:off x="1753033" y="4038844"/>
            <a:ext cx="559589" cy="311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cs typeface="Arial" charset="0"/>
              </a:rPr>
              <a:t>20</a:t>
            </a:r>
          </a:p>
        </p:txBody>
      </p:sp>
      <p:sp>
        <p:nvSpPr>
          <p:cNvPr id="224" name="TextBox 405"/>
          <p:cNvSpPr txBox="1">
            <a:spLocks noChangeArrowheads="1"/>
          </p:cNvSpPr>
          <p:nvPr/>
        </p:nvSpPr>
        <p:spPr bwMode="auto">
          <a:xfrm>
            <a:off x="2488788" y="4038845"/>
            <a:ext cx="559589" cy="311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cs typeface="Arial" charset="0"/>
              </a:rPr>
              <a:t>30</a:t>
            </a:r>
          </a:p>
        </p:txBody>
      </p:sp>
      <p:sp>
        <p:nvSpPr>
          <p:cNvPr id="225" name="TextBox 406"/>
          <p:cNvSpPr txBox="1">
            <a:spLocks noChangeArrowheads="1"/>
          </p:cNvSpPr>
          <p:nvPr/>
        </p:nvSpPr>
        <p:spPr bwMode="auto">
          <a:xfrm>
            <a:off x="3214180" y="4038845"/>
            <a:ext cx="559589" cy="311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cs typeface="Arial" charset="0"/>
              </a:rPr>
              <a:t>40</a:t>
            </a:r>
          </a:p>
        </p:txBody>
      </p:sp>
      <p:sp>
        <p:nvSpPr>
          <p:cNvPr id="226" name="TextBox 407"/>
          <p:cNvSpPr txBox="1">
            <a:spLocks noChangeArrowheads="1"/>
          </p:cNvSpPr>
          <p:nvPr/>
        </p:nvSpPr>
        <p:spPr bwMode="auto">
          <a:xfrm>
            <a:off x="3929211" y="4038845"/>
            <a:ext cx="559589" cy="311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cs typeface="Arial" charset="0"/>
              </a:rPr>
              <a:t>50</a:t>
            </a:r>
          </a:p>
        </p:txBody>
      </p:sp>
      <p:sp>
        <p:nvSpPr>
          <p:cNvPr id="227" name="TextBox 408"/>
          <p:cNvSpPr txBox="1">
            <a:spLocks noChangeArrowheads="1"/>
          </p:cNvSpPr>
          <p:nvPr/>
        </p:nvSpPr>
        <p:spPr bwMode="auto">
          <a:xfrm>
            <a:off x="4587088" y="4038845"/>
            <a:ext cx="559589" cy="311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cs typeface="Arial" charset="0"/>
              </a:rPr>
              <a:t>60</a:t>
            </a:r>
          </a:p>
        </p:txBody>
      </p:sp>
      <p:sp>
        <p:nvSpPr>
          <p:cNvPr id="228" name="TextBox 463"/>
          <p:cNvSpPr txBox="1">
            <a:spLocks noChangeArrowheads="1"/>
          </p:cNvSpPr>
          <p:nvPr/>
        </p:nvSpPr>
        <p:spPr bwMode="auto">
          <a:xfrm>
            <a:off x="2198705" y="4283716"/>
            <a:ext cx="1989603" cy="311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cs typeface="Arial" charset="0"/>
              </a:rPr>
              <a:t>mPAP (mmHg)</a:t>
            </a:r>
          </a:p>
        </p:txBody>
      </p:sp>
      <p:grpSp>
        <p:nvGrpSpPr>
          <p:cNvPr id="229" name="Group 228"/>
          <p:cNvGrpSpPr/>
          <p:nvPr/>
        </p:nvGrpSpPr>
        <p:grpSpPr>
          <a:xfrm>
            <a:off x="2143179" y="1024199"/>
            <a:ext cx="2738495" cy="2722522"/>
            <a:chOff x="3048000" y="743329"/>
            <a:chExt cx="3635950" cy="3981557"/>
          </a:xfrm>
        </p:grpSpPr>
        <p:sp>
          <p:nvSpPr>
            <p:cNvPr id="240" name="Rectangle 239"/>
            <p:cNvSpPr/>
            <p:nvPr/>
          </p:nvSpPr>
          <p:spPr bwMode="auto">
            <a:xfrm>
              <a:off x="3048000" y="1418157"/>
              <a:ext cx="3543300" cy="3306729"/>
            </a:xfrm>
            <a:prstGeom prst="rect">
              <a:avLst/>
            </a:prstGeom>
            <a:solidFill>
              <a:schemeClr val="bg2">
                <a:lumMod val="60000"/>
                <a:lumOff val="40000"/>
                <a:alpha val="40000"/>
              </a:scheme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pitchFamily="-110" charset="0"/>
              </a:endParaRPr>
            </a:p>
          </p:txBody>
        </p:sp>
        <p:sp>
          <p:nvSpPr>
            <p:cNvPr id="241" name="TextBox 240"/>
            <p:cNvSpPr txBox="1"/>
            <p:nvPr/>
          </p:nvSpPr>
          <p:spPr>
            <a:xfrm>
              <a:off x="3516844" y="743329"/>
              <a:ext cx="3167106" cy="703314"/>
            </a:xfrm>
            <a:prstGeom prst="rect">
              <a:avLst/>
            </a:prstGeom>
            <a:noFill/>
          </p:spPr>
          <p:txBody>
            <a:bodyPr wrap="square" rtlCol="0">
              <a:spAutoFit/>
            </a:bodyPr>
            <a:lstStyle/>
            <a:p>
              <a:pPr algn="ctr"/>
              <a:r>
                <a:rPr lang="en-US" b="1"/>
                <a:t>Classical PH</a:t>
              </a:r>
            </a:p>
            <a:p>
              <a:pPr algn="ctr"/>
              <a:r>
                <a:rPr lang="en-US" b="1"/>
                <a:t>(mPAP ≥25 mmHg)</a:t>
              </a:r>
            </a:p>
          </p:txBody>
        </p:sp>
      </p:grpSp>
      <p:grpSp>
        <p:nvGrpSpPr>
          <p:cNvPr id="230" name="Group 229"/>
          <p:cNvGrpSpPr/>
          <p:nvPr/>
        </p:nvGrpSpPr>
        <p:grpSpPr>
          <a:xfrm>
            <a:off x="1078909" y="1035668"/>
            <a:ext cx="1836534" cy="2714542"/>
            <a:chOff x="1692101" y="760102"/>
            <a:chExt cx="2438400" cy="3969886"/>
          </a:xfrm>
        </p:grpSpPr>
        <p:sp>
          <p:nvSpPr>
            <p:cNvPr id="236" name="Rectangle 235"/>
            <p:cNvSpPr/>
            <p:nvPr/>
          </p:nvSpPr>
          <p:spPr bwMode="auto">
            <a:xfrm>
              <a:off x="2597149" y="1422400"/>
              <a:ext cx="503682" cy="3307588"/>
            </a:xfrm>
            <a:prstGeom prst="rect">
              <a:avLst/>
            </a:prstGeom>
            <a:solidFill>
              <a:srgbClr val="FF0000">
                <a:alpha val="40000"/>
              </a:srgbClr>
            </a:solidFill>
            <a:ln w="63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pitchFamily="-110" charset="0"/>
              </a:endParaRPr>
            </a:p>
          </p:txBody>
        </p:sp>
        <p:sp>
          <p:nvSpPr>
            <p:cNvPr id="237" name="TextBox 236"/>
            <p:cNvSpPr txBox="1"/>
            <p:nvPr/>
          </p:nvSpPr>
          <p:spPr>
            <a:xfrm>
              <a:off x="1692101" y="760102"/>
              <a:ext cx="2438400" cy="718973"/>
            </a:xfrm>
            <a:prstGeom prst="rect">
              <a:avLst/>
            </a:prstGeom>
            <a:noFill/>
          </p:spPr>
          <p:txBody>
            <a:bodyPr wrap="square" rtlCol="0">
              <a:spAutoFit/>
            </a:bodyPr>
            <a:lstStyle/>
            <a:p>
              <a:pPr algn="ctr">
                <a:lnSpc>
                  <a:spcPct val="92000"/>
                </a:lnSpc>
              </a:pPr>
              <a:r>
                <a:rPr lang="en-US" b="1"/>
                <a:t>mPAP </a:t>
              </a:r>
            </a:p>
            <a:p>
              <a:pPr algn="ctr">
                <a:lnSpc>
                  <a:spcPct val="92000"/>
                </a:lnSpc>
              </a:pPr>
              <a:r>
                <a:rPr lang="en-US" b="1"/>
                <a:t>19-24 mmHg</a:t>
              </a:r>
            </a:p>
          </p:txBody>
        </p:sp>
        <p:sp>
          <p:nvSpPr>
            <p:cNvPr id="238" name="Left Brace 237"/>
            <p:cNvSpPr/>
            <p:nvPr/>
          </p:nvSpPr>
          <p:spPr bwMode="auto">
            <a:xfrm rot="5400000">
              <a:off x="2801198" y="1131319"/>
              <a:ext cx="103632" cy="521208"/>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pitchFamily="-110" charset="0"/>
              </a:endParaRPr>
            </a:p>
          </p:txBody>
        </p:sp>
      </p:grpSp>
      <p:cxnSp>
        <p:nvCxnSpPr>
          <p:cNvPr id="248" name="Straight Connector 16"/>
          <p:cNvCxnSpPr>
            <a:cxnSpLocks noChangeShapeType="1"/>
          </p:cNvCxnSpPr>
          <p:nvPr/>
        </p:nvCxnSpPr>
        <p:spPr bwMode="auto">
          <a:xfrm>
            <a:off x="1022303" y="4036572"/>
            <a:ext cx="0" cy="91437"/>
          </a:xfrm>
          <a:prstGeom prst="line">
            <a:avLst/>
          </a:prstGeom>
          <a:noFill/>
          <a:ln w="50800">
            <a:solidFill>
              <a:srgbClr val="000000"/>
            </a:solidFill>
            <a:round/>
            <a:headEnd/>
            <a:tailEnd/>
          </a:ln>
          <a:extLst>
            <a:ext uri="{909E8E84-426E-40dd-AFC4-6F175D3DCCD1}">
              <a14:hiddenFill xmlns="" xmlns:a14="http://schemas.microsoft.com/office/drawing/2010/main">
                <a:noFill/>
              </a14:hiddenFill>
            </a:ext>
          </a:extLst>
        </p:spPr>
      </p:cxnSp>
      <p:sp>
        <p:nvSpPr>
          <p:cNvPr id="6" name="TextBox 5">
            <a:extLst>
              <a:ext uri="{FF2B5EF4-FFF2-40B4-BE49-F238E27FC236}">
                <a16:creationId xmlns:a16="http://schemas.microsoft.com/office/drawing/2014/main" id="{723A9869-43D3-FE10-90E9-E808E123FEC5}"/>
              </a:ext>
            </a:extLst>
          </p:cNvPr>
          <p:cNvSpPr txBox="1"/>
          <p:nvPr/>
        </p:nvSpPr>
        <p:spPr>
          <a:xfrm>
            <a:off x="1073923" y="34322"/>
            <a:ext cx="7127608" cy="492443"/>
          </a:xfrm>
          <a:prstGeom prst="rect">
            <a:avLst/>
          </a:prstGeom>
          <a:noFill/>
        </p:spPr>
        <p:txBody>
          <a:bodyPr wrap="square" rtlCol="0">
            <a:spAutoFit/>
          </a:bodyPr>
          <a:lstStyle/>
          <a:p>
            <a:pPr algn="ctr"/>
            <a:r>
              <a:rPr lang="en-US" sz="2600" b="1" dirty="0">
                <a:solidFill>
                  <a:schemeClr val="tx2"/>
                </a:solidFill>
              </a:rPr>
              <a:t>Early and Accurate Diagnosis</a:t>
            </a:r>
          </a:p>
        </p:txBody>
      </p:sp>
      <p:sp>
        <p:nvSpPr>
          <p:cNvPr id="44" name="TextBox 43">
            <a:extLst>
              <a:ext uri="{FF2B5EF4-FFF2-40B4-BE49-F238E27FC236}">
                <a16:creationId xmlns:a16="http://schemas.microsoft.com/office/drawing/2014/main" id="{6EC4C8AC-4691-D38F-8E48-EF243057CAE0}"/>
              </a:ext>
            </a:extLst>
          </p:cNvPr>
          <p:cNvSpPr txBox="1"/>
          <p:nvPr/>
        </p:nvSpPr>
        <p:spPr>
          <a:xfrm>
            <a:off x="1812500" y="446421"/>
            <a:ext cx="2559244" cy="400110"/>
          </a:xfrm>
          <a:prstGeom prst="rect">
            <a:avLst/>
          </a:prstGeom>
          <a:noFill/>
        </p:spPr>
        <p:txBody>
          <a:bodyPr wrap="square" rtlCol="0">
            <a:spAutoFit/>
          </a:bodyPr>
          <a:lstStyle/>
          <a:p>
            <a:r>
              <a:rPr lang="en-US" sz="2000" b="1" dirty="0"/>
              <a:t>Mean PA Pressure</a:t>
            </a:r>
          </a:p>
        </p:txBody>
      </p:sp>
      <p:sp>
        <p:nvSpPr>
          <p:cNvPr id="46" name="TextBox 45">
            <a:extLst>
              <a:ext uri="{FF2B5EF4-FFF2-40B4-BE49-F238E27FC236}">
                <a16:creationId xmlns:a16="http://schemas.microsoft.com/office/drawing/2014/main" id="{67E716F5-70E4-DC15-BD61-2AFE21B54470}"/>
              </a:ext>
            </a:extLst>
          </p:cNvPr>
          <p:cNvSpPr txBox="1"/>
          <p:nvPr/>
        </p:nvSpPr>
        <p:spPr>
          <a:xfrm>
            <a:off x="451019" y="4758969"/>
            <a:ext cx="3775964" cy="553998"/>
          </a:xfrm>
          <a:prstGeom prst="rect">
            <a:avLst/>
          </a:prstGeom>
          <a:noFill/>
        </p:spPr>
        <p:txBody>
          <a:bodyPr wrap="square" lIns="91440" tIns="45720" rIns="91440" bIns="45720" rtlCol="0" anchor="t">
            <a:spAutoFit/>
          </a:bodyPr>
          <a:lstStyle/>
          <a:p>
            <a:r>
              <a:rPr lang="en-US" sz="1000" dirty="0">
                <a:solidFill>
                  <a:schemeClr val="tx1">
                    <a:lumMod val="75000"/>
                    <a:lumOff val="25000"/>
                  </a:schemeClr>
                </a:solidFill>
                <a:latin typeface="Helvetica" pitchFamily="2" charset="0"/>
              </a:rPr>
              <a:t>Maron BA, et al. </a:t>
            </a:r>
            <a:r>
              <a:rPr lang="en-US" sz="1000" i="1" dirty="0">
                <a:solidFill>
                  <a:schemeClr val="tx1">
                    <a:lumMod val="75000"/>
                    <a:lumOff val="25000"/>
                  </a:schemeClr>
                </a:solidFill>
                <a:latin typeface="Helvetica" pitchFamily="2" charset="0"/>
              </a:rPr>
              <a:t>Circulation</a:t>
            </a:r>
            <a:r>
              <a:rPr lang="en-US" sz="1000" dirty="0">
                <a:solidFill>
                  <a:schemeClr val="tx1">
                    <a:lumMod val="75000"/>
                    <a:lumOff val="25000"/>
                  </a:schemeClr>
                </a:solidFill>
                <a:latin typeface="Helvetica" pitchFamily="2" charset="0"/>
              </a:rPr>
              <a:t>. 2016;133(13):1240-1248.</a:t>
            </a:r>
            <a:br>
              <a:rPr lang="en-US" sz="1000" dirty="0">
                <a:solidFill>
                  <a:schemeClr val="tx1">
                    <a:lumMod val="75000"/>
                    <a:lumOff val="25000"/>
                  </a:schemeClr>
                </a:solidFill>
                <a:latin typeface="Helvetica" pitchFamily="2" charset="0"/>
              </a:rPr>
            </a:br>
            <a:r>
              <a:rPr lang="en-US" sz="1000" dirty="0">
                <a:solidFill>
                  <a:schemeClr val="tx1">
                    <a:lumMod val="75000"/>
                    <a:lumOff val="25000"/>
                  </a:schemeClr>
                </a:solidFill>
                <a:latin typeface="Helvetica" pitchFamily="2" charset="0"/>
              </a:rPr>
              <a:t>Maron BA, et al. </a:t>
            </a:r>
            <a:r>
              <a:rPr lang="en-US" sz="1000" i="1" dirty="0">
                <a:solidFill>
                  <a:schemeClr val="tx1">
                    <a:lumMod val="75000"/>
                    <a:lumOff val="25000"/>
                  </a:schemeClr>
                </a:solidFill>
                <a:latin typeface="Helvetica" pitchFamily="2" charset="0"/>
              </a:rPr>
              <a:t>Lancet Respir Med</a:t>
            </a:r>
            <a:r>
              <a:rPr lang="en-US" sz="1000" dirty="0">
                <a:solidFill>
                  <a:schemeClr val="tx1">
                    <a:lumMod val="75000"/>
                    <a:lumOff val="25000"/>
                  </a:schemeClr>
                </a:solidFill>
                <a:latin typeface="Helvetica" pitchFamily="2" charset="0"/>
              </a:rPr>
              <a:t>. 2020;8(9):873-884.</a:t>
            </a:r>
          </a:p>
          <a:p>
            <a:endParaRPr lang="en-US" sz="1000" dirty="0">
              <a:solidFill>
                <a:schemeClr val="tx1">
                  <a:lumMod val="75000"/>
                  <a:lumOff val="25000"/>
                </a:schemeClr>
              </a:solidFill>
              <a:latin typeface="Helvetica" pitchFamily="2" charset="0"/>
            </a:endParaRPr>
          </a:p>
        </p:txBody>
      </p:sp>
      <p:grpSp>
        <p:nvGrpSpPr>
          <p:cNvPr id="48" name="Group 47">
            <a:extLst>
              <a:ext uri="{FF2B5EF4-FFF2-40B4-BE49-F238E27FC236}">
                <a16:creationId xmlns:a16="http://schemas.microsoft.com/office/drawing/2014/main" id="{2BE4A1B5-5DB7-AC26-4401-237E6BC02D22}"/>
              </a:ext>
            </a:extLst>
          </p:cNvPr>
          <p:cNvGrpSpPr/>
          <p:nvPr/>
        </p:nvGrpSpPr>
        <p:grpSpPr>
          <a:xfrm>
            <a:off x="5094333" y="453613"/>
            <a:ext cx="3772010" cy="4390239"/>
            <a:chOff x="5076151" y="699439"/>
            <a:chExt cx="3772010" cy="4390239"/>
          </a:xfrm>
        </p:grpSpPr>
        <p:grpSp>
          <p:nvGrpSpPr>
            <p:cNvPr id="40" name="Group 39">
              <a:extLst>
                <a:ext uri="{FF2B5EF4-FFF2-40B4-BE49-F238E27FC236}">
                  <a16:creationId xmlns:a16="http://schemas.microsoft.com/office/drawing/2014/main" id="{F9EADC5E-16B8-1A8C-3A7C-E6C3D1341D0E}"/>
                </a:ext>
              </a:extLst>
            </p:cNvPr>
            <p:cNvGrpSpPr/>
            <p:nvPr/>
          </p:nvGrpSpPr>
          <p:grpSpPr>
            <a:xfrm>
              <a:off x="5233204" y="1105824"/>
              <a:ext cx="3614957" cy="3697490"/>
              <a:chOff x="5048695" y="1647872"/>
              <a:chExt cx="2900490" cy="3155442"/>
            </a:xfrm>
          </p:grpSpPr>
          <p:pic>
            <p:nvPicPr>
              <p:cNvPr id="8" name="Picture 7">
                <a:extLst>
                  <a:ext uri="{FF2B5EF4-FFF2-40B4-BE49-F238E27FC236}">
                    <a16:creationId xmlns:a16="http://schemas.microsoft.com/office/drawing/2014/main" id="{1F48167B-7CFC-8E63-4C42-EA89B070C296}"/>
                  </a:ext>
                </a:extLst>
              </p:cNvPr>
              <p:cNvPicPr>
                <a:picLocks noChangeAspect="1"/>
              </p:cNvPicPr>
              <p:nvPr/>
            </p:nvPicPr>
            <p:blipFill rotWithShape="1">
              <a:blip r:embed="rId4"/>
              <a:srcRect l="2888" t="9409" r="63297" b="3306"/>
              <a:stretch/>
            </p:blipFill>
            <p:spPr>
              <a:xfrm>
                <a:off x="5048695" y="1647872"/>
                <a:ext cx="2900490" cy="3155442"/>
              </a:xfrm>
              <a:prstGeom prst="rect">
                <a:avLst/>
              </a:prstGeom>
            </p:spPr>
          </p:pic>
          <p:grpSp>
            <p:nvGrpSpPr>
              <p:cNvPr id="9" name="Group 8">
                <a:extLst>
                  <a:ext uri="{FF2B5EF4-FFF2-40B4-BE49-F238E27FC236}">
                    <a16:creationId xmlns:a16="http://schemas.microsoft.com/office/drawing/2014/main" id="{07272E83-AC2B-9FD0-630E-7ADC8B34E788}"/>
                  </a:ext>
                </a:extLst>
              </p:cNvPr>
              <p:cNvGrpSpPr/>
              <p:nvPr/>
            </p:nvGrpSpPr>
            <p:grpSpPr>
              <a:xfrm>
                <a:off x="5484986" y="2467463"/>
                <a:ext cx="1807003" cy="1310211"/>
                <a:chOff x="962558" y="2306699"/>
                <a:chExt cx="1807003" cy="1310211"/>
              </a:xfrm>
            </p:grpSpPr>
            <p:sp>
              <p:nvSpPr>
                <p:cNvPr id="13" name="Oval 12">
                  <a:extLst>
                    <a:ext uri="{FF2B5EF4-FFF2-40B4-BE49-F238E27FC236}">
                      <a16:creationId xmlns:a16="http://schemas.microsoft.com/office/drawing/2014/main" id="{D4E45974-DB8D-5561-5D31-3A3F5E6114CF}"/>
                    </a:ext>
                  </a:extLst>
                </p:cNvPr>
                <p:cNvSpPr/>
                <p:nvPr/>
              </p:nvSpPr>
              <p:spPr>
                <a:xfrm>
                  <a:off x="1566100" y="3528420"/>
                  <a:ext cx="108155" cy="8849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7A3E118-50C9-3FE7-0F6E-F36B88AA4ADB}"/>
                    </a:ext>
                  </a:extLst>
                </p:cNvPr>
                <p:cNvSpPr txBox="1"/>
                <p:nvPr/>
              </p:nvSpPr>
              <p:spPr>
                <a:xfrm>
                  <a:off x="962558" y="2992159"/>
                  <a:ext cx="809391" cy="292388"/>
                </a:xfrm>
                <a:prstGeom prst="rect">
                  <a:avLst/>
                </a:prstGeom>
                <a:noFill/>
              </p:spPr>
              <p:txBody>
                <a:bodyPr wrap="square" rtlCol="0">
                  <a:spAutoFit/>
                </a:bodyPr>
                <a:lstStyle/>
                <a:p>
                  <a:pPr algn="ctr"/>
                  <a:r>
                    <a:rPr lang="en-US" sz="1300" b="1"/>
                    <a:t>PVR 2.0</a:t>
                  </a:r>
                </a:p>
              </p:txBody>
            </p:sp>
            <p:cxnSp>
              <p:nvCxnSpPr>
                <p:cNvPr id="18" name="Straight Arrow Connector 17">
                  <a:extLst>
                    <a:ext uri="{FF2B5EF4-FFF2-40B4-BE49-F238E27FC236}">
                      <a16:creationId xmlns:a16="http://schemas.microsoft.com/office/drawing/2014/main" id="{099C414C-60D7-7944-0952-98F9958E031F}"/>
                    </a:ext>
                  </a:extLst>
                </p:cNvPr>
                <p:cNvCxnSpPr>
                  <a:cxnSpLocks/>
                </p:cNvCxnSpPr>
                <p:nvPr/>
              </p:nvCxnSpPr>
              <p:spPr>
                <a:xfrm>
                  <a:off x="1620177" y="3213449"/>
                  <a:ext cx="0" cy="27432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15F6A136-2B5E-4360-1E38-A3AC821D96AA}"/>
                    </a:ext>
                  </a:extLst>
                </p:cNvPr>
                <p:cNvSpPr/>
                <p:nvPr/>
              </p:nvSpPr>
              <p:spPr>
                <a:xfrm>
                  <a:off x="1004850" y="2306699"/>
                  <a:ext cx="1764711" cy="261610"/>
                </a:xfrm>
                <a:prstGeom prst="rect">
                  <a:avLst/>
                </a:prstGeom>
              </p:spPr>
              <p:txBody>
                <a:bodyPr wrap="square">
                  <a:spAutoFit/>
                </a:bodyPr>
                <a:lstStyle/>
                <a:p>
                  <a:pPr algn="ctr"/>
                  <a:endParaRPr lang="en-US" sz="1100" b="1">
                    <a:solidFill>
                      <a:srgbClr val="2C2728"/>
                    </a:solidFill>
                    <a:effectLst/>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48925B88-7DAD-85C3-A535-02450BF21E65}"/>
                  </a:ext>
                </a:extLst>
              </p:cNvPr>
              <p:cNvGrpSpPr/>
              <p:nvPr/>
            </p:nvGrpSpPr>
            <p:grpSpPr>
              <a:xfrm>
                <a:off x="6049656" y="2689780"/>
                <a:ext cx="1156638" cy="896905"/>
                <a:chOff x="1217571" y="2512341"/>
                <a:chExt cx="1156638" cy="896905"/>
              </a:xfrm>
            </p:grpSpPr>
            <p:sp>
              <p:nvSpPr>
                <p:cNvPr id="36" name="Oval 35">
                  <a:extLst>
                    <a:ext uri="{FF2B5EF4-FFF2-40B4-BE49-F238E27FC236}">
                      <a16:creationId xmlns:a16="http://schemas.microsoft.com/office/drawing/2014/main" id="{71BBE842-2DCD-CA11-8963-29C9D8025B16}"/>
                    </a:ext>
                  </a:extLst>
                </p:cNvPr>
                <p:cNvSpPr>
                  <a:spLocks noChangeAspect="1"/>
                </p:cNvSpPr>
                <p:nvPr/>
              </p:nvSpPr>
              <p:spPr bwMode="auto">
                <a:xfrm>
                  <a:off x="1706945" y="3305057"/>
                  <a:ext cx="115273" cy="104189"/>
                </a:xfrm>
                <a:prstGeom prst="ellipse">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en-US" sz="140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9FE69CB-0DFD-094A-137A-9C6DE7E333DE}"/>
                    </a:ext>
                  </a:extLst>
                </p:cNvPr>
                <p:cNvSpPr txBox="1"/>
                <p:nvPr/>
              </p:nvSpPr>
              <p:spPr>
                <a:xfrm>
                  <a:off x="1217571" y="2512341"/>
                  <a:ext cx="1119921" cy="452432"/>
                </a:xfrm>
                <a:prstGeom prst="rect">
                  <a:avLst/>
                </a:prstGeom>
                <a:noFill/>
              </p:spPr>
              <p:txBody>
                <a:bodyPr wrap="square" rtlCol="0">
                  <a:spAutoFit/>
                </a:bodyPr>
                <a:lstStyle/>
                <a:p>
                  <a:pPr algn="ctr">
                    <a:lnSpc>
                      <a:spcPct val="90000"/>
                    </a:lnSpc>
                  </a:pPr>
                  <a:r>
                    <a:rPr lang="en-US" sz="1300" b="1">
                      <a:latin typeface="Arial" panose="020B0604020202020204" pitchFamily="34" charset="0"/>
                      <a:cs typeface="Arial" panose="020B0604020202020204" pitchFamily="34" charset="0"/>
                    </a:rPr>
                    <a:t>Classic Threshold</a:t>
                  </a:r>
                </a:p>
              </p:txBody>
            </p:sp>
            <p:cxnSp>
              <p:nvCxnSpPr>
                <p:cNvPr id="38" name="Straight Arrow Connector 37">
                  <a:extLst>
                    <a:ext uri="{FF2B5EF4-FFF2-40B4-BE49-F238E27FC236}">
                      <a16:creationId xmlns:a16="http://schemas.microsoft.com/office/drawing/2014/main" id="{A49E171D-9A98-9CC7-F4B9-B24018F025A6}"/>
                    </a:ext>
                  </a:extLst>
                </p:cNvPr>
                <p:cNvCxnSpPr>
                  <a:cxnSpLocks/>
                </p:cNvCxnSpPr>
                <p:nvPr/>
              </p:nvCxnSpPr>
              <p:spPr>
                <a:xfrm>
                  <a:off x="1764581" y="2913702"/>
                  <a:ext cx="0" cy="3657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FA378BF-BB8B-AA2C-A0FA-714827F4D966}"/>
                    </a:ext>
                  </a:extLst>
                </p:cNvPr>
                <p:cNvSpPr txBox="1"/>
                <p:nvPr/>
              </p:nvSpPr>
              <p:spPr>
                <a:xfrm>
                  <a:off x="1709449" y="2889268"/>
                  <a:ext cx="664760" cy="30777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3 WU</a:t>
                  </a:r>
                </a:p>
              </p:txBody>
            </p:sp>
          </p:grpSp>
        </p:grpSp>
        <p:sp>
          <p:nvSpPr>
            <p:cNvPr id="42" name="TextBox 19">
              <a:extLst>
                <a:ext uri="{FF2B5EF4-FFF2-40B4-BE49-F238E27FC236}">
                  <a16:creationId xmlns:a16="http://schemas.microsoft.com/office/drawing/2014/main" id="{717EFD5A-C3BB-477B-F4D4-B9FA8DB6BD62}"/>
                </a:ext>
              </a:extLst>
            </p:cNvPr>
            <p:cNvSpPr txBox="1">
              <a:spLocks noChangeArrowheads="1"/>
            </p:cNvSpPr>
            <p:nvPr/>
          </p:nvSpPr>
          <p:spPr bwMode="auto">
            <a:xfrm rot="16200000">
              <a:off x="3841704" y="2377678"/>
              <a:ext cx="2838226" cy="36933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Mortality Hazard Ratio</a:t>
              </a:r>
            </a:p>
          </p:txBody>
        </p:sp>
        <p:sp>
          <p:nvSpPr>
            <p:cNvPr id="43" name="TextBox 19">
              <a:extLst>
                <a:ext uri="{FF2B5EF4-FFF2-40B4-BE49-F238E27FC236}">
                  <a16:creationId xmlns:a16="http://schemas.microsoft.com/office/drawing/2014/main" id="{9C1F7296-02AF-1F84-D34C-F463CB8DFCB9}"/>
                </a:ext>
              </a:extLst>
            </p:cNvPr>
            <p:cNvSpPr txBox="1">
              <a:spLocks noChangeArrowheads="1"/>
            </p:cNvSpPr>
            <p:nvPr/>
          </p:nvSpPr>
          <p:spPr bwMode="auto">
            <a:xfrm>
              <a:off x="6189729" y="4531827"/>
              <a:ext cx="2161334" cy="36933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PVR (Wood units)</a:t>
              </a:r>
            </a:p>
          </p:txBody>
        </p:sp>
        <p:sp>
          <p:nvSpPr>
            <p:cNvPr id="45" name="TextBox 44">
              <a:extLst>
                <a:ext uri="{FF2B5EF4-FFF2-40B4-BE49-F238E27FC236}">
                  <a16:creationId xmlns:a16="http://schemas.microsoft.com/office/drawing/2014/main" id="{86875D7C-E332-508F-2D38-A766208DB01C}"/>
                </a:ext>
              </a:extLst>
            </p:cNvPr>
            <p:cNvSpPr txBox="1"/>
            <p:nvPr/>
          </p:nvSpPr>
          <p:spPr>
            <a:xfrm>
              <a:off x="5824596" y="699439"/>
              <a:ext cx="2559244" cy="400110"/>
            </a:xfrm>
            <a:prstGeom prst="rect">
              <a:avLst/>
            </a:prstGeom>
            <a:noFill/>
          </p:spPr>
          <p:txBody>
            <a:bodyPr wrap="square" rtlCol="0">
              <a:spAutoFit/>
            </a:bodyPr>
            <a:lstStyle/>
            <a:p>
              <a:pPr algn="ctr"/>
              <a:r>
                <a:rPr lang="en-US" sz="2000" b="1"/>
                <a:t>PVR</a:t>
              </a:r>
            </a:p>
          </p:txBody>
        </p:sp>
        <p:sp>
          <p:nvSpPr>
            <p:cNvPr id="47" name="Rectangle 46">
              <a:extLst>
                <a:ext uri="{FF2B5EF4-FFF2-40B4-BE49-F238E27FC236}">
                  <a16:creationId xmlns:a16="http://schemas.microsoft.com/office/drawing/2014/main" id="{2E58068E-5355-F536-1A9D-2692E3735F71}"/>
                </a:ext>
              </a:extLst>
            </p:cNvPr>
            <p:cNvSpPr/>
            <p:nvPr/>
          </p:nvSpPr>
          <p:spPr>
            <a:xfrm>
              <a:off x="5572972" y="4843457"/>
              <a:ext cx="184731" cy="246221"/>
            </a:xfrm>
            <a:prstGeom prst="rect">
              <a:avLst/>
            </a:prstGeom>
          </p:spPr>
          <p:txBody>
            <a:bodyPr wrap="none" lIns="91440" tIns="45720" rIns="91440" bIns="45720" anchor="t">
              <a:spAutoFit/>
            </a:bodyPr>
            <a:lstStyle/>
            <a:p>
              <a:endParaRPr lang="en-US" sz="1000">
                <a:solidFill>
                  <a:schemeClr val="tx1">
                    <a:lumMod val="75000"/>
                    <a:lumOff val="25000"/>
                  </a:schemeClr>
                </a:solidFill>
                <a:latin typeface="Helvetica" pitchFamily="2" charset="0"/>
              </a:endParaRPr>
            </a:p>
          </p:txBody>
        </p:sp>
      </p:grpSp>
    </p:spTree>
    <p:extLst>
      <p:ext uri="{BB962C8B-B14F-4D97-AF65-F5344CB8AC3E}">
        <p14:creationId xmlns:p14="http://schemas.microsoft.com/office/powerpoint/2010/main" val="3026819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623121" y="84156"/>
            <a:ext cx="5897768" cy="507831"/>
          </a:xfrm>
          <a:prstGeom prst="rect">
            <a:avLst/>
          </a:prstGeom>
          <a:noFill/>
          <a:ln w="9525">
            <a:noFill/>
            <a:miter lim="800000"/>
            <a:headEnd/>
            <a:tailEnd/>
          </a:ln>
        </p:spPr>
        <p:txBody>
          <a:bodyPr wrap="none">
            <a:spAutoFit/>
          </a:bodyPr>
          <a:lstStyle/>
          <a:p>
            <a:pPr algn="just" eaLnBrk="0" hangingPunct="0"/>
            <a:r>
              <a:rPr lang="en-US" sz="2700" b="1" dirty="0">
                <a:solidFill>
                  <a:schemeClr val="tx2"/>
                </a:solidFill>
              </a:rPr>
              <a:t>Hemodynamic Classification of PH</a:t>
            </a:r>
          </a:p>
        </p:txBody>
      </p:sp>
      <p:pic>
        <p:nvPicPr>
          <p:cNvPr id="32" name="Picture 31">
            <a:extLst>
              <a:ext uri="{FF2B5EF4-FFF2-40B4-BE49-F238E27FC236}">
                <a16:creationId xmlns:a16="http://schemas.microsoft.com/office/drawing/2014/main" id="{AE743B5C-22CD-4CD0-B5F2-2DD73A188D2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t="8399" b="12859"/>
          <a:stretch/>
        </p:blipFill>
        <p:spPr>
          <a:xfrm>
            <a:off x="2244374" y="1029309"/>
            <a:ext cx="4937545" cy="3332514"/>
          </a:xfrm>
          <a:prstGeom prst="rect">
            <a:avLst/>
          </a:prstGeom>
        </p:spPr>
      </p:pic>
      <p:sp>
        <p:nvSpPr>
          <p:cNvPr id="36" name="TextBox 35">
            <a:extLst>
              <a:ext uri="{FF2B5EF4-FFF2-40B4-BE49-F238E27FC236}">
                <a16:creationId xmlns:a16="http://schemas.microsoft.com/office/drawing/2014/main" id="{04B4922F-9A25-402F-B457-6033408E7CE7}"/>
              </a:ext>
            </a:extLst>
          </p:cNvPr>
          <p:cNvSpPr txBox="1"/>
          <p:nvPr/>
        </p:nvSpPr>
        <p:spPr>
          <a:xfrm>
            <a:off x="3048410" y="687669"/>
            <a:ext cx="3369689" cy="353943"/>
          </a:xfrm>
          <a:prstGeom prst="rect">
            <a:avLst/>
          </a:prstGeom>
          <a:noFill/>
        </p:spPr>
        <p:txBody>
          <a:bodyPr wrap="square" rtlCol="0">
            <a:spAutoFit/>
          </a:bodyPr>
          <a:lstStyle/>
          <a:p>
            <a:pPr algn="ctr"/>
            <a:r>
              <a:rPr lang="fr-FR" sz="1700" b="1" dirty="0">
                <a:solidFill>
                  <a:schemeClr val="tx1"/>
                </a:solidFill>
                <a:latin typeface="+mj-lt"/>
                <a:cs typeface="Times New Roman" panose="02020603050405020304" pitchFamily="18" charset="0"/>
              </a:rPr>
              <a:t>2022 ESC/ERS PH Guidelines</a:t>
            </a:r>
            <a:endParaRPr lang="en-US" sz="1700" b="1" dirty="0">
              <a:solidFill>
                <a:schemeClr val="tx1"/>
              </a:solidFill>
              <a:latin typeface="+mj-lt"/>
              <a:cs typeface="Times New Roman" panose="02020603050405020304" pitchFamily="18" charset="0"/>
            </a:endParaRPr>
          </a:p>
        </p:txBody>
      </p:sp>
      <p:sp>
        <p:nvSpPr>
          <p:cNvPr id="15" name="TextBox 14">
            <a:extLst>
              <a:ext uri="{FF2B5EF4-FFF2-40B4-BE49-F238E27FC236}">
                <a16:creationId xmlns:a16="http://schemas.microsoft.com/office/drawing/2014/main" id="{15DFDA28-1B58-483E-9609-CF3647DA90CA}"/>
              </a:ext>
            </a:extLst>
          </p:cNvPr>
          <p:cNvSpPr txBox="1"/>
          <p:nvPr/>
        </p:nvSpPr>
        <p:spPr>
          <a:xfrm>
            <a:off x="2244374" y="4382755"/>
            <a:ext cx="7007537" cy="461665"/>
          </a:xfrm>
          <a:prstGeom prst="rect">
            <a:avLst/>
          </a:prstGeom>
          <a:noFill/>
        </p:spPr>
        <p:txBody>
          <a:bodyPr wrap="square" rtlCol="0">
            <a:spAutoFit/>
          </a:bodyPr>
          <a:lstStyle/>
          <a:p>
            <a:r>
              <a:rPr lang="en-US" sz="1200" b="1" dirty="0" err="1"/>
              <a:t>CpcPH</a:t>
            </a:r>
            <a:r>
              <a:rPr lang="en-US" sz="1200" dirty="0"/>
              <a:t>, Combined pre-/post-capillary pulmonary hypertension; </a:t>
            </a:r>
          </a:p>
          <a:p>
            <a:r>
              <a:rPr lang="en-US" sz="1200" b="1" dirty="0" err="1"/>
              <a:t>IpcPH</a:t>
            </a:r>
            <a:r>
              <a:rPr lang="en-US" sz="1200" dirty="0"/>
              <a:t>, Isolated post-capillary pulmonary hypertension.</a:t>
            </a:r>
          </a:p>
        </p:txBody>
      </p:sp>
    </p:spTree>
    <p:custDataLst>
      <p:tags r:id="rId1"/>
    </p:custDataLst>
    <p:extLst>
      <p:ext uri="{BB962C8B-B14F-4D97-AF65-F5344CB8AC3E}">
        <p14:creationId xmlns:p14="http://schemas.microsoft.com/office/powerpoint/2010/main" val="295593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20A8C4D-6D12-0D3F-AC22-AEF58AD98309}"/>
              </a:ext>
            </a:extLst>
          </p:cNvPr>
          <p:cNvSpPr>
            <a:spLocks noGrp="1"/>
          </p:cNvSpPr>
          <p:nvPr>
            <p:ph idx="1"/>
          </p:nvPr>
        </p:nvSpPr>
        <p:spPr>
          <a:xfrm>
            <a:off x="591606" y="725339"/>
            <a:ext cx="4356619" cy="2272823"/>
          </a:xfrm>
        </p:spPr>
        <p:txBody>
          <a:bodyPr>
            <a:normAutofit/>
          </a:bodyPr>
          <a:lstStyle/>
          <a:p>
            <a:pPr marL="231775" indent="-231775"/>
            <a:r>
              <a:rPr lang="en-US" sz="2000" dirty="0">
                <a:latin typeface="Arial" panose="020B0604020202020204" pitchFamily="34" charset="0"/>
                <a:cs typeface="Arial" panose="020B0604020202020204" pitchFamily="34" charset="0"/>
              </a:rPr>
              <a:t>Zero-reference level</a:t>
            </a:r>
          </a:p>
          <a:p>
            <a:pPr marL="231775" indent="-231775"/>
            <a:r>
              <a:rPr lang="en-US" sz="2000" dirty="0">
                <a:latin typeface="Arial" panose="020B0604020202020204" pitchFamily="34" charset="0"/>
                <a:cs typeface="Arial" panose="020B0604020202020204" pitchFamily="34" charset="0"/>
              </a:rPr>
              <a:t>Transmitted intrathoracic pressure</a:t>
            </a:r>
          </a:p>
          <a:p>
            <a:pPr marL="231775" indent="-231775"/>
            <a:r>
              <a:rPr lang="en-US" sz="2000" dirty="0">
                <a:latin typeface="Arial" panose="020B0604020202020204" pitchFamily="34" charset="0"/>
                <a:cs typeface="Arial" panose="020B0604020202020204" pitchFamily="34" charset="0"/>
              </a:rPr>
              <a:t>Effects of the respiratory cycle</a:t>
            </a:r>
          </a:p>
          <a:p>
            <a:pPr marL="231775" indent="-231775"/>
            <a:r>
              <a:rPr lang="en-US" sz="2000" dirty="0">
                <a:latin typeface="Arial" panose="020B0604020202020204" pitchFamily="34" charset="0"/>
                <a:cs typeface="Arial" panose="020B0604020202020204" pitchFamily="34" charset="0"/>
              </a:rPr>
              <a:t>Use of breath arrest maneuvers</a:t>
            </a:r>
          </a:p>
          <a:p>
            <a:pPr marL="231775" indent="-231775"/>
            <a:r>
              <a:rPr lang="en-US" sz="2000" dirty="0">
                <a:latin typeface="Arial" panose="020B0604020202020204" pitchFamily="34" charset="0"/>
                <a:cs typeface="Arial" panose="020B0604020202020204" pitchFamily="34" charset="0"/>
              </a:rPr>
              <a:t>Effects of cardiac cycle</a:t>
            </a:r>
          </a:p>
        </p:txBody>
      </p:sp>
      <p:sp>
        <p:nvSpPr>
          <p:cNvPr id="11" name="Content Placeholder 6">
            <a:extLst>
              <a:ext uri="{FF2B5EF4-FFF2-40B4-BE49-F238E27FC236}">
                <a16:creationId xmlns:a16="http://schemas.microsoft.com/office/drawing/2014/main" id="{561341E7-992C-6CA9-0151-D67E95F101C5}"/>
              </a:ext>
            </a:extLst>
          </p:cNvPr>
          <p:cNvSpPr txBox="1">
            <a:spLocks/>
          </p:cNvSpPr>
          <p:nvPr/>
        </p:nvSpPr>
        <p:spPr>
          <a:xfrm>
            <a:off x="5070145" y="761097"/>
            <a:ext cx="3880815" cy="2141792"/>
          </a:xfrm>
          <a:prstGeom prst="rect">
            <a:avLst/>
          </a:prstGeom>
        </p:spPr>
        <p:txBody>
          <a:bodyPr>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31775" indent="-231775">
              <a:buClr>
                <a:schemeClr val="accent1"/>
              </a:buClr>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Presence of large V-waves</a:t>
            </a:r>
          </a:p>
          <a:p>
            <a:pPr marL="231775" indent="-231775">
              <a:buClr>
                <a:schemeClr val="accent1"/>
              </a:buClr>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Incomplete pulmonary arterial</a:t>
            </a:r>
            <a:br>
              <a:rPr lang="en-US" sz="2000" dirty="0">
                <a:solidFill>
                  <a:schemeClr val="tx1">
                    <a:lumMod val="75000"/>
                    <a:lumOff val="25000"/>
                  </a:schemeClr>
                </a:solidFill>
                <a:latin typeface="Arial" panose="020B0604020202020204" pitchFamily="34" charset="0"/>
                <a:cs typeface="Arial" panose="020B0604020202020204" pitchFamily="34" charset="0"/>
              </a:rPr>
            </a:br>
            <a:r>
              <a:rPr lang="en-US" sz="2000" dirty="0">
                <a:solidFill>
                  <a:schemeClr val="tx1">
                    <a:lumMod val="75000"/>
                    <a:lumOff val="25000"/>
                  </a:schemeClr>
                </a:solidFill>
                <a:latin typeface="Arial" panose="020B0604020202020204" pitchFamily="34" charset="0"/>
                <a:cs typeface="Arial" panose="020B0604020202020204" pitchFamily="34" charset="0"/>
              </a:rPr>
              <a:t>occlusion</a:t>
            </a:r>
          </a:p>
          <a:p>
            <a:pPr marL="231775" indent="-231775">
              <a:buClr>
                <a:schemeClr val="accent1"/>
              </a:buClr>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Patient volume status</a:t>
            </a:r>
          </a:p>
          <a:p>
            <a:pPr marL="231775" indent="-231775">
              <a:buClr>
                <a:schemeClr val="accent1"/>
              </a:buClr>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Ventricular interdependence</a:t>
            </a:r>
          </a:p>
        </p:txBody>
      </p:sp>
      <p:pic>
        <p:nvPicPr>
          <p:cNvPr id="18" name="Picture 17">
            <a:extLst>
              <a:ext uri="{FF2B5EF4-FFF2-40B4-BE49-F238E27FC236}">
                <a16:creationId xmlns:a16="http://schemas.microsoft.com/office/drawing/2014/main" id="{388D7373-A464-3011-386D-CF4D2F3BE3B4}"/>
              </a:ext>
            </a:extLst>
          </p:cNvPr>
          <p:cNvPicPr>
            <a:picLocks noChangeAspect="1"/>
          </p:cNvPicPr>
          <p:nvPr/>
        </p:nvPicPr>
        <p:blipFill rotWithShape="1">
          <a:blip r:embed="rId5"/>
          <a:srcRect l="66199" t="59116" r="4337" b="14490"/>
          <a:stretch/>
        </p:blipFill>
        <p:spPr>
          <a:xfrm>
            <a:off x="831621" y="2932647"/>
            <a:ext cx="7478765" cy="1884260"/>
          </a:xfrm>
          <a:prstGeom prst="rect">
            <a:avLst/>
          </a:prstGeom>
        </p:spPr>
      </p:pic>
      <p:sp>
        <p:nvSpPr>
          <p:cNvPr id="39" name="Text Box 4">
            <a:extLst>
              <a:ext uri="{FF2B5EF4-FFF2-40B4-BE49-F238E27FC236}">
                <a16:creationId xmlns:a16="http://schemas.microsoft.com/office/drawing/2014/main" id="{64259FB4-8116-7C79-38AD-7E2FC6A1153F}"/>
              </a:ext>
            </a:extLst>
          </p:cNvPr>
          <p:cNvSpPr txBox="1">
            <a:spLocks noChangeArrowheads="1"/>
          </p:cNvSpPr>
          <p:nvPr/>
        </p:nvSpPr>
        <p:spPr bwMode="auto">
          <a:xfrm>
            <a:off x="2830146" y="155365"/>
            <a:ext cx="4012637" cy="507831"/>
          </a:xfrm>
          <a:prstGeom prst="rect">
            <a:avLst/>
          </a:prstGeom>
          <a:noFill/>
          <a:ln w="9525">
            <a:noFill/>
            <a:miter lim="800000"/>
            <a:headEnd/>
            <a:tailEnd/>
          </a:ln>
        </p:spPr>
        <p:txBody>
          <a:bodyPr wrap="none">
            <a:spAutoFit/>
          </a:bodyPr>
          <a:lstStyle/>
          <a:p>
            <a:pPr algn="just" eaLnBrk="0" hangingPunct="0"/>
            <a:r>
              <a:rPr lang="en-US" sz="2700" b="1" dirty="0">
                <a:solidFill>
                  <a:schemeClr val="tx2"/>
                </a:solidFill>
              </a:rPr>
              <a:t>Sources of Imprecision</a:t>
            </a:r>
          </a:p>
        </p:txBody>
      </p:sp>
      <p:sp>
        <p:nvSpPr>
          <p:cNvPr id="2" name="TextBox 1">
            <a:extLst>
              <a:ext uri="{FF2B5EF4-FFF2-40B4-BE49-F238E27FC236}">
                <a16:creationId xmlns:a16="http://schemas.microsoft.com/office/drawing/2014/main" id="{7EDF3E04-CE8F-C616-A1D7-EEE9673DA38B}"/>
              </a:ext>
            </a:extLst>
          </p:cNvPr>
          <p:cNvSpPr txBox="1"/>
          <p:nvPr/>
        </p:nvSpPr>
        <p:spPr>
          <a:xfrm>
            <a:off x="610943" y="4910634"/>
            <a:ext cx="4727675" cy="246221"/>
          </a:xfrm>
          <a:prstGeom prst="rect">
            <a:avLst/>
          </a:prstGeom>
          <a:noFill/>
        </p:spPr>
        <p:txBody>
          <a:bodyPr wrap="square">
            <a:spAutoFit/>
          </a:bodyPr>
          <a:lstStyle/>
          <a:p>
            <a:r>
              <a:rPr lang="en-US" sz="1000" dirty="0">
                <a:solidFill>
                  <a:schemeClr val="tx1">
                    <a:lumMod val="75000"/>
                    <a:lumOff val="25000"/>
                  </a:schemeClr>
                </a:solidFill>
                <a:latin typeface="Helvetica" panose="020B0604020202020204" pitchFamily="34" charset="0"/>
                <a:cs typeface="Helvetica" panose="020B0604020202020204" pitchFamily="34" charset="0"/>
              </a:rPr>
              <a:t>Rayner SG, et al. </a:t>
            </a:r>
            <a:r>
              <a:rPr lang="en-US" sz="1000" i="1" dirty="0">
                <a:solidFill>
                  <a:schemeClr val="tx1">
                    <a:lumMod val="75000"/>
                    <a:lumOff val="25000"/>
                  </a:schemeClr>
                </a:solidFill>
                <a:latin typeface="Helvetica" panose="020B0604020202020204" pitchFamily="34" charset="0"/>
                <a:cs typeface="Helvetica" panose="020B0604020202020204" pitchFamily="34" charset="0"/>
              </a:rPr>
              <a:t>Am J Respir Crit Care Med</a:t>
            </a:r>
            <a:r>
              <a:rPr lang="en-US" sz="1000" dirty="0">
                <a:solidFill>
                  <a:schemeClr val="tx1">
                    <a:lumMod val="75000"/>
                    <a:lumOff val="25000"/>
                  </a:schemeClr>
                </a:solidFill>
                <a:latin typeface="Helvetica" panose="020B0604020202020204" pitchFamily="34" charset="0"/>
                <a:cs typeface="Helvetica" panose="020B0604020202020204" pitchFamily="34" charset="0"/>
              </a:rPr>
              <a:t>. 2024;210(6):712-714. </a:t>
            </a:r>
          </a:p>
        </p:txBody>
      </p:sp>
    </p:spTree>
    <p:custDataLst>
      <p:tags r:id="rId1"/>
    </p:custDataLst>
    <p:extLst>
      <p:ext uri="{BB962C8B-B14F-4D97-AF65-F5344CB8AC3E}">
        <p14:creationId xmlns:p14="http://schemas.microsoft.com/office/powerpoint/2010/main" val="421315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BD93B-37D4-A7DA-4FB1-9227D36BF493}"/>
            </a:ext>
          </a:extLst>
        </p:cNvPr>
        <p:cNvGrpSpPr/>
        <p:nvPr/>
      </p:nvGrpSpPr>
      <p:grpSpPr>
        <a:xfrm>
          <a:off x="0" y="0"/>
          <a:ext cx="0" cy="0"/>
          <a:chOff x="0" y="0"/>
          <a:chExt cx="0" cy="0"/>
        </a:xfrm>
      </p:grpSpPr>
      <p:sp>
        <p:nvSpPr>
          <p:cNvPr id="3" name="Text Box 4">
            <a:extLst>
              <a:ext uri="{FF2B5EF4-FFF2-40B4-BE49-F238E27FC236}">
                <a16:creationId xmlns:a16="http://schemas.microsoft.com/office/drawing/2014/main" id="{8C8C2201-60E0-A546-8721-6BC263B8B02C}"/>
              </a:ext>
            </a:extLst>
          </p:cNvPr>
          <p:cNvSpPr txBox="1">
            <a:spLocks noChangeArrowheads="1"/>
          </p:cNvSpPr>
          <p:nvPr/>
        </p:nvSpPr>
        <p:spPr bwMode="auto">
          <a:xfrm>
            <a:off x="893161" y="139556"/>
            <a:ext cx="7516801" cy="584775"/>
          </a:xfrm>
          <a:prstGeom prst="rect">
            <a:avLst/>
          </a:prstGeom>
          <a:noFill/>
          <a:ln w="9525">
            <a:noFill/>
            <a:miter lim="800000"/>
            <a:headEnd/>
            <a:tailEnd/>
          </a:ln>
        </p:spPr>
        <p:txBody>
          <a:bodyPr wrap="none">
            <a:spAutoFit/>
          </a:bodyPr>
          <a:lstStyle/>
          <a:p>
            <a:pPr algn="just" eaLnBrk="0" hangingPunct="0"/>
            <a:r>
              <a:rPr lang="en-US" sz="3200" b="1" dirty="0">
                <a:solidFill>
                  <a:schemeClr val="tx2"/>
                </a:solidFill>
              </a:rPr>
              <a:t>Timing or RHC in the Diagnosis of PH</a:t>
            </a:r>
          </a:p>
        </p:txBody>
      </p:sp>
      <p:sp>
        <p:nvSpPr>
          <p:cNvPr id="14" name="Arrow: Down 13">
            <a:extLst>
              <a:ext uri="{FF2B5EF4-FFF2-40B4-BE49-F238E27FC236}">
                <a16:creationId xmlns:a16="http://schemas.microsoft.com/office/drawing/2014/main" id="{548C89C4-0126-BA0C-BA05-D5A53526A6DB}"/>
              </a:ext>
            </a:extLst>
          </p:cNvPr>
          <p:cNvSpPr/>
          <p:nvPr/>
        </p:nvSpPr>
        <p:spPr>
          <a:xfrm rot="18269750">
            <a:off x="4899323" y="1355281"/>
            <a:ext cx="330201" cy="42977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3D7C25-FD5D-0EAE-C9D9-A858C52B403B}"/>
              </a:ext>
            </a:extLst>
          </p:cNvPr>
          <p:cNvSpPr txBox="1"/>
          <p:nvPr/>
        </p:nvSpPr>
        <p:spPr>
          <a:xfrm>
            <a:off x="2515347" y="785601"/>
            <a:ext cx="4151904" cy="584775"/>
          </a:xfrm>
          <a:prstGeom prst="rect">
            <a:avLst/>
          </a:prstGeom>
          <a:noFill/>
        </p:spPr>
        <p:txBody>
          <a:bodyPr wrap="square" rtlCol="0">
            <a:spAutoFit/>
          </a:bodyPr>
          <a:lstStyle/>
          <a:p>
            <a:pPr algn="ctr"/>
            <a:r>
              <a:rPr lang="en-US" sz="1600" b="1" dirty="0">
                <a:solidFill>
                  <a:schemeClr val="tx1">
                    <a:lumMod val="75000"/>
                    <a:lumOff val="25000"/>
                  </a:schemeClr>
                </a:solidFill>
              </a:rPr>
              <a:t>65 </a:t>
            </a:r>
            <a:r>
              <a:rPr lang="en-US" sz="1600" b="1" dirty="0" err="1">
                <a:solidFill>
                  <a:schemeClr val="tx1">
                    <a:lumMod val="75000"/>
                    <a:lumOff val="25000"/>
                  </a:schemeClr>
                </a:solidFill>
              </a:rPr>
              <a:t>y.o</a:t>
            </a:r>
            <a:r>
              <a:rPr lang="en-US" sz="1600" b="1" dirty="0">
                <a:solidFill>
                  <a:schemeClr val="tx1">
                    <a:lumMod val="75000"/>
                    <a:lumOff val="25000"/>
                  </a:schemeClr>
                </a:solidFill>
              </a:rPr>
              <a:t>. man with HTN and obesity in clinic for progressive dyspnea</a:t>
            </a:r>
          </a:p>
        </p:txBody>
      </p:sp>
      <p:sp>
        <p:nvSpPr>
          <p:cNvPr id="16" name="Arrow: Down 15">
            <a:extLst>
              <a:ext uri="{FF2B5EF4-FFF2-40B4-BE49-F238E27FC236}">
                <a16:creationId xmlns:a16="http://schemas.microsoft.com/office/drawing/2014/main" id="{979FCCB7-F6D3-9C82-C1E4-9F3DE383598A}"/>
              </a:ext>
            </a:extLst>
          </p:cNvPr>
          <p:cNvSpPr/>
          <p:nvPr/>
        </p:nvSpPr>
        <p:spPr>
          <a:xfrm rot="3266217">
            <a:off x="4047650" y="1356250"/>
            <a:ext cx="330201" cy="43236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C014221-F676-1DC4-FB06-90E6DE3BD577}"/>
              </a:ext>
            </a:extLst>
          </p:cNvPr>
          <p:cNvSpPr txBox="1"/>
          <p:nvPr/>
        </p:nvSpPr>
        <p:spPr>
          <a:xfrm>
            <a:off x="2312382" y="3580233"/>
            <a:ext cx="2476500" cy="738664"/>
          </a:xfrm>
          <a:prstGeom prst="rect">
            <a:avLst/>
          </a:prstGeom>
          <a:noFill/>
        </p:spPr>
        <p:txBody>
          <a:bodyPr wrap="square" rtlCol="0">
            <a:spAutoFit/>
          </a:bodyPr>
          <a:lstStyle/>
          <a:p>
            <a:pPr algn="ctr"/>
            <a:r>
              <a:rPr lang="en-US" b="1" dirty="0" err="1">
                <a:solidFill>
                  <a:schemeClr val="tx1">
                    <a:lumMod val="75000"/>
                    <a:lumOff val="25000"/>
                  </a:schemeClr>
                </a:solidFill>
              </a:rPr>
              <a:t>mPAP</a:t>
            </a:r>
            <a:r>
              <a:rPr lang="en-US" b="1" dirty="0">
                <a:solidFill>
                  <a:schemeClr val="tx1">
                    <a:lumMod val="75000"/>
                    <a:lumOff val="25000"/>
                  </a:schemeClr>
                </a:solidFill>
              </a:rPr>
              <a:t>, 38 mmHg</a:t>
            </a:r>
          </a:p>
          <a:p>
            <a:pPr algn="ctr"/>
            <a:r>
              <a:rPr lang="en-US" b="1" dirty="0">
                <a:solidFill>
                  <a:schemeClr val="tx1">
                    <a:lumMod val="75000"/>
                    <a:lumOff val="25000"/>
                  </a:schemeClr>
                </a:solidFill>
              </a:rPr>
              <a:t>PVR, 2.5 WU</a:t>
            </a:r>
          </a:p>
          <a:p>
            <a:pPr algn="ctr"/>
            <a:r>
              <a:rPr lang="en-US" b="1" dirty="0">
                <a:solidFill>
                  <a:schemeClr val="tx1">
                    <a:lumMod val="75000"/>
                    <a:lumOff val="25000"/>
                  </a:schemeClr>
                </a:solidFill>
              </a:rPr>
              <a:t>PAWP, 11 mmHg</a:t>
            </a:r>
          </a:p>
        </p:txBody>
      </p:sp>
      <p:sp>
        <p:nvSpPr>
          <p:cNvPr id="20" name="TextBox 19">
            <a:extLst>
              <a:ext uri="{FF2B5EF4-FFF2-40B4-BE49-F238E27FC236}">
                <a16:creationId xmlns:a16="http://schemas.microsoft.com/office/drawing/2014/main" id="{6EEDAEEC-68EA-47E6-2335-1A341C5598B2}"/>
              </a:ext>
            </a:extLst>
          </p:cNvPr>
          <p:cNvSpPr txBox="1"/>
          <p:nvPr/>
        </p:nvSpPr>
        <p:spPr>
          <a:xfrm>
            <a:off x="2380097" y="3248411"/>
            <a:ext cx="2251358" cy="369332"/>
          </a:xfrm>
          <a:prstGeom prst="rect">
            <a:avLst/>
          </a:prstGeom>
          <a:solidFill>
            <a:schemeClr val="accent6"/>
          </a:solidFill>
          <a:ln>
            <a:noFill/>
          </a:ln>
        </p:spPr>
        <p:txBody>
          <a:bodyPr wrap="square" rtlCol="0">
            <a:spAutoFit/>
          </a:bodyPr>
          <a:lstStyle/>
          <a:p>
            <a:pPr algn="ctr"/>
            <a:r>
              <a:rPr lang="en-US" sz="1800" b="1" dirty="0">
                <a:solidFill>
                  <a:schemeClr val="bg1"/>
                </a:solidFill>
              </a:rPr>
              <a:t>Referred for RHC</a:t>
            </a:r>
          </a:p>
        </p:txBody>
      </p:sp>
      <p:cxnSp>
        <p:nvCxnSpPr>
          <p:cNvPr id="26" name="Straight Arrow Connector 25">
            <a:extLst>
              <a:ext uri="{FF2B5EF4-FFF2-40B4-BE49-F238E27FC236}">
                <a16:creationId xmlns:a16="http://schemas.microsoft.com/office/drawing/2014/main" id="{C377E1CC-FF95-9D4F-2ECD-044C2227D7E4}"/>
              </a:ext>
            </a:extLst>
          </p:cNvPr>
          <p:cNvCxnSpPr>
            <a:cxnSpLocks/>
          </p:cNvCxnSpPr>
          <p:nvPr/>
        </p:nvCxnSpPr>
        <p:spPr>
          <a:xfrm>
            <a:off x="3538572" y="4259003"/>
            <a:ext cx="0" cy="27432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6DC2BB6F-F249-502B-9614-7ADE51798B03}"/>
              </a:ext>
            </a:extLst>
          </p:cNvPr>
          <p:cNvSpPr txBox="1"/>
          <p:nvPr/>
        </p:nvSpPr>
        <p:spPr>
          <a:xfrm>
            <a:off x="2599289" y="4540883"/>
            <a:ext cx="1878566" cy="353943"/>
          </a:xfrm>
          <a:prstGeom prst="rect">
            <a:avLst/>
          </a:prstGeom>
          <a:solidFill>
            <a:schemeClr val="accent2"/>
          </a:solidFill>
          <a:ln>
            <a:noFill/>
          </a:ln>
        </p:spPr>
        <p:txBody>
          <a:bodyPr wrap="square" rtlCol="0">
            <a:spAutoFit/>
          </a:bodyPr>
          <a:lstStyle/>
          <a:p>
            <a:pPr algn="ctr"/>
            <a:r>
              <a:rPr lang="en-US" sz="1700" b="1" dirty="0">
                <a:solidFill>
                  <a:schemeClr val="bg1"/>
                </a:solidFill>
              </a:rPr>
              <a:t>Precapillary PH</a:t>
            </a:r>
          </a:p>
        </p:txBody>
      </p:sp>
      <p:grpSp>
        <p:nvGrpSpPr>
          <p:cNvPr id="28" name="Group 27">
            <a:extLst>
              <a:ext uri="{FF2B5EF4-FFF2-40B4-BE49-F238E27FC236}">
                <a16:creationId xmlns:a16="http://schemas.microsoft.com/office/drawing/2014/main" id="{1DE16482-3270-3037-6D49-6B9DEC194158}"/>
              </a:ext>
            </a:extLst>
          </p:cNvPr>
          <p:cNvGrpSpPr/>
          <p:nvPr/>
        </p:nvGrpSpPr>
        <p:grpSpPr>
          <a:xfrm>
            <a:off x="2914278" y="1803925"/>
            <a:ext cx="1341180" cy="1449478"/>
            <a:chOff x="691031" y="1804562"/>
            <a:chExt cx="1341180" cy="1449478"/>
          </a:xfrm>
        </p:grpSpPr>
        <p:cxnSp>
          <p:nvCxnSpPr>
            <p:cNvPr id="22" name="Straight Arrow Connector 21">
              <a:extLst>
                <a:ext uri="{FF2B5EF4-FFF2-40B4-BE49-F238E27FC236}">
                  <a16:creationId xmlns:a16="http://schemas.microsoft.com/office/drawing/2014/main" id="{3BE0FA5E-0799-0087-0CFD-5F44DD8D48A1}"/>
                </a:ext>
              </a:extLst>
            </p:cNvPr>
            <p:cNvCxnSpPr>
              <a:cxnSpLocks/>
            </p:cNvCxnSpPr>
            <p:nvPr/>
          </p:nvCxnSpPr>
          <p:spPr>
            <a:xfrm>
              <a:off x="1340725" y="2168366"/>
              <a:ext cx="0" cy="36576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62046BC-2B9A-B03C-8FB6-7E112250F0BE}"/>
                </a:ext>
              </a:extLst>
            </p:cNvPr>
            <p:cNvCxnSpPr>
              <a:cxnSpLocks/>
            </p:cNvCxnSpPr>
            <p:nvPr/>
          </p:nvCxnSpPr>
          <p:spPr>
            <a:xfrm>
              <a:off x="1343900" y="2888280"/>
              <a:ext cx="0" cy="36576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2CCE875B-F311-4A95-20A0-722B01F72A91}"/>
                </a:ext>
              </a:extLst>
            </p:cNvPr>
            <p:cNvSpPr txBox="1"/>
            <p:nvPr/>
          </p:nvSpPr>
          <p:spPr>
            <a:xfrm>
              <a:off x="703731" y="2539505"/>
              <a:ext cx="1328480" cy="369332"/>
            </a:xfrm>
            <a:prstGeom prst="rect">
              <a:avLst/>
            </a:prstGeom>
            <a:solidFill>
              <a:schemeClr val="accent1"/>
            </a:solidFill>
          </p:spPr>
          <p:txBody>
            <a:bodyPr wrap="square" rtlCol="0">
              <a:spAutoFit/>
            </a:bodyPr>
            <a:lstStyle/>
            <a:p>
              <a:pPr algn="ctr"/>
              <a:r>
                <a:rPr lang="en-US" sz="1800" b="1" dirty="0">
                  <a:solidFill>
                    <a:schemeClr val="bg1"/>
                  </a:solidFill>
                </a:rPr>
                <a:t>↓5 kg</a:t>
              </a:r>
            </a:p>
          </p:txBody>
        </p:sp>
        <p:sp>
          <p:nvSpPr>
            <p:cNvPr id="21" name="TextBox 20">
              <a:extLst>
                <a:ext uri="{FF2B5EF4-FFF2-40B4-BE49-F238E27FC236}">
                  <a16:creationId xmlns:a16="http://schemas.microsoft.com/office/drawing/2014/main" id="{BE3905FC-5DD8-401B-3014-DA928DBDA428}"/>
                </a:ext>
              </a:extLst>
            </p:cNvPr>
            <p:cNvSpPr txBox="1"/>
            <p:nvPr/>
          </p:nvSpPr>
          <p:spPr>
            <a:xfrm>
              <a:off x="691031" y="1804562"/>
              <a:ext cx="1328480" cy="369332"/>
            </a:xfrm>
            <a:prstGeom prst="rect">
              <a:avLst/>
            </a:prstGeom>
            <a:solidFill>
              <a:schemeClr val="accent1"/>
            </a:solidFill>
          </p:spPr>
          <p:txBody>
            <a:bodyPr wrap="square" rtlCol="0">
              <a:spAutoFit/>
            </a:bodyPr>
            <a:lstStyle/>
            <a:p>
              <a:pPr algn="ctr"/>
              <a:r>
                <a:rPr lang="en-US" sz="1800" b="1" dirty="0">
                  <a:solidFill>
                    <a:schemeClr val="bg1"/>
                  </a:solidFill>
                </a:rPr>
                <a:t>Diuresis</a:t>
              </a:r>
            </a:p>
          </p:txBody>
        </p:sp>
      </p:grpSp>
      <p:sp>
        <p:nvSpPr>
          <p:cNvPr id="29" name="TextBox 28">
            <a:extLst>
              <a:ext uri="{FF2B5EF4-FFF2-40B4-BE49-F238E27FC236}">
                <a16:creationId xmlns:a16="http://schemas.microsoft.com/office/drawing/2014/main" id="{B7021886-B6B8-66B7-BC69-7EB701E6D138}"/>
              </a:ext>
            </a:extLst>
          </p:cNvPr>
          <p:cNvSpPr txBox="1"/>
          <p:nvPr/>
        </p:nvSpPr>
        <p:spPr>
          <a:xfrm>
            <a:off x="4451976" y="4549568"/>
            <a:ext cx="385791" cy="400110"/>
          </a:xfrm>
          <a:prstGeom prst="rect">
            <a:avLst/>
          </a:prstGeom>
          <a:noFill/>
        </p:spPr>
        <p:txBody>
          <a:bodyPr wrap="square" rtlCol="0">
            <a:spAutoFit/>
          </a:bodyPr>
          <a:lstStyle/>
          <a:p>
            <a:r>
              <a:rPr lang="en-US" sz="2000" b="1" dirty="0">
                <a:solidFill>
                  <a:schemeClr val="accent2"/>
                </a:solidFill>
                <a:latin typeface="Avenir Black" panose="02000503020000020003" pitchFamily="2" charset="0"/>
              </a:rPr>
              <a:t>?</a:t>
            </a:r>
          </a:p>
        </p:txBody>
      </p:sp>
      <p:sp>
        <p:nvSpPr>
          <p:cNvPr id="12" name="TextBox 11">
            <a:extLst>
              <a:ext uri="{FF2B5EF4-FFF2-40B4-BE49-F238E27FC236}">
                <a16:creationId xmlns:a16="http://schemas.microsoft.com/office/drawing/2014/main" id="{6C939D73-BD45-0A02-4C86-7F8CA4744618}"/>
              </a:ext>
            </a:extLst>
          </p:cNvPr>
          <p:cNvSpPr txBox="1"/>
          <p:nvPr/>
        </p:nvSpPr>
        <p:spPr>
          <a:xfrm>
            <a:off x="4670133" y="3580233"/>
            <a:ext cx="2476500" cy="738664"/>
          </a:xfrm>
          <a:prstGeom prst="rect">
            <a:avLst/>
          </a:prstGeom>
          <a:noFill/>
        </p:spPr>
        <p:txBody>
          <a:bodyPr wrap="square" rtlCol="0">
            <a:spAutoFit/>
          </a:bodyPr>
          <a:lstStyle/>
          <a:p>
            <a:pPr algn="ctr"/>
            <a:r>
              <a:rPr lang="en-US" b="1" dirty="0" err="1">
                <a:solidFill>
                  <a:schemeClr val="tx1">
                    <a:lumMod val="75000"/>
                    <a:lumOff val="25000"/>
                  </a:schemeClr>
                </a:solidFill>
              </a:rPr>
              <a:t>mPAP</a:t>
            </a:r>
            <a:r>
              <a:rPr lang="en-US" b="1" dirty="0">
                <a:solidFill>
                  <a:schemeClr val="tx1">
                    <a:lumMod val="75000"/>
                    <a:lumOff val="25000"/>
                  </a:schemeClr>
                </a:solidFill>
              </a:rPr>
              <a:t>, 38 mmHg</a:t>
            </a:r>
          </a:p>
          <a:p>
            <a:pPr algn="ctr"/>
            <a:r>
              <a:rPr lang="en-US" b="1" dirty="0">
                <a:solidFill>
                  <a:schemeClr val="tx1">
                    <a:lumMod val="75000"/>
                    <a:lumOff val="25000"/>
                  </a:schemeClr>
                </a:solidFill>
              </a:rPr>
              <a:t>PVR, 2.5 WU</a:t>
            </a:r>
          </a:p>
          <a:p>
            <a:pPr algn="ctr"/>
            <a:r>
              <a:rPr lang="en-US" b="1" dirty="0">
                <a:solidFill>
                  <a:schemeClr val="tx1">
                    <a:lumMod val="75000"/>
                    <a:lumOff val="25000"/>
                  </a:schemeClr>
                </a:solidFill>
              </a:rPr>
              <a:t>PAWP, </a:t>
            </a:r>
            <a:r>
              <a:rPr lang="en-US" b="1" dirty="0">
                <a:solidFill>
                  <a:schemeClr val="accent2"/>
                </a:solidFill>
              </a:rPr>
              <a:t>28 mmHg</a:t>
            </a:r>
          </a:p>
        </p:txBody>
      </p:sp>
      <p:sp>
        <p:nvSpPr>
          <p:cNvPr id="17" name="TextBox 16">
            <a:extLst>
              <a:ext uri="{FF2B5EF4-FFF2-40B4-BE49-F238E27FC236}">
                <a16:creationId xmlns:a16="http://schemas.microsoft.com/office/drawing/2014/main" id="{4898F93D-B2D0-5477-F61A-C58DD152FBDD}"/>
              </a:ext>
            </a:extLst>
          </p:cNvPr>
          <p:cNvSpPr txBox="1"/>
          <p:nvPr/>
        </p:nvSpPr>
        <p:spPr>
          <a:xfrm>
            <a:off x="4856329" y="1803029"/>
            <a:ext cx="2251358" cy="369332"/>
          </a:xfrm>
          <a:prstGeom prst="rect">
            <a:avLst/>
          </a:prstGeom>
          <a:solidFill>
            <a:schemeClr val="accent6"/>
          </a:solidFill>
          <a:ln>
            <a:noFill/>
          </a:ln>
        </p:spPr>
        <p:txBody>
          <a:bodyPr wrap="square" rtlCol="0">
            <a:spAutoFit/>
          </a:bodyPr>
          <a:lstStyle/>
          <a:p>
            <a:pPr algn="ctr"/>
            <a:r>
              <a:rPr lang="en-US" sz="1800" b="1" dirty="0">
                <a:solidFill>
                  <a:schemeClr val="bg1"/>
                </a:solidFill>
              </a:rPr>
              <a:t>Referred for RHC</a:t>
            </a:r>
          </a:p>
        </p:txBody>
      </p:sp>
      <p:cxnSp>
        <p:nvCxnSpPr>
          <p:cNvPr id="19" name="Straight Arrow Connector 18">
            <a:extLst>
              <a:ext uri="{FF2B5EF4-FFF2-40B4-BE49-F238E27FC236}">
                <a16:creationId xmlns:a16="http://schemas.microsoft.com/office/drawing/2014/main" id="{D0369CFC-40E7-2BCA-C05C-248B682D54D4}"/>
              </a:ext>
            </a:extLst>
          </p:cNvPr>
          <p:cNvCxnSpPr>
            <a:cxnSpLocks/>
            <a:stCxn id="17" idx="2"/>
          </p:cNvCxnSpPr>
          <p:nvPr/>
        </p:nvCxnSpPr>
        <p:spPr>
          <a:xfrm>
            <a:off x="5982008" y="2172361"/>
            <a:ext cx="0" cy="1407872"/>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096F21D-E5E9-40BB-858F-0FA069E13CEC}"/>
              </a:ext>
            </a:extLst>
          </p:cNvPr>
          <p:cNvSpPr txBox="1"/>
          <p:nvPr/>
        </p:nvSpPr>
        <p:spPr>
          <a:xfrm>
            <a:off x="5222969" y="4540537"/>
            <a:ext cx="1530794" cy="353943"/>
          </a:xfrm>
          <a:prstGeom prst="rect">
            <a:avLst/>
          </a:prstGeom>
          <a:solidFill>
            <a:schemeClr val="accent2"/>
          </a:solidFill>
          <a:ln>
            <a:noFill/>
          </a:ln>
        </p:spPr>
        <p:txBody>
          <a:bodyPr wrap="square" rtlCol="0">
            <a:spAutoFit/>
          </a:bodyPr>
          <a:lstStyle/>
          <a:p>
            <a:pPr algn="ctr"/>
            <a:r>
              <a:rPr lang="en-US" sz="1700" b="1" dirty="0" err="1">
                <a:solidFill>
                  <a:schemeClr val="bg1"/>
                </a:solidFill>
              </a:rPr>
              <a:t>CpC</a:t>
            </a:r>
            <a:r>
              <a:rPr lang="en-US" sz="1700" b="1" dirty="0">
                <a:solidFill>
                  <a:schemeClr val="bg1"/>
                </a:solidFill>
              </a:rPr>
              <a:t>-PH</a:t>
            </a:r>
          </a:p>
        </p:txBody>
      </p:sp>
      <p:cxnSp>
        <p:nvCxnSpPr>
          <p:cNvPr id="32" name="Straight Arrow Connector 31">
            <a:extLst>
              <a:ext uri="{FF2B5EF4-FFF2-40B4-BE49-F238E27FC236}">
                <a16:creationId xmlns:a16="http://schemas.microsoft.com/office/drawing/2014/main" id="{A007EEC8-04B7-3137-9A5F-713EC87BEB25}"/>
              </a:ext>
            </a:extLst>
          </p:cNvPr>
          <p:cNvCxnSpPr>
            <a:cxnSpLocks/>
          </p:cNvCxnSpPr>
          <p:nvPr/>
        </p:nvCxnSpPr>
        <p:spPr>
          <a:xfrm>
            <a:off x="5975666" y="4259003"/>
            <a:ext cx="0" cy="274320"/>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6404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924B-7300-FDE5-9289-962FA06EA549}"/>
            </a:ext>
          </a:extLst>
        </p:cNvPr>
        <p:cNvGrpSpPr/>
        <p:nvPr/>
      </p:nvGrpSpPr>
      <p:grpSpPr>
        <a:xfrm>
          <a:off x="0" y="0"/>
          <a:ext cx="0" cy="0"/>
          <a:chOff x="0" y="0"/>
          <a:chExt cx="0" cy="0"/>
        </a:xfrm>
      </p:grpSpPr>
      <p:sp>
        <p:nvSpPr>
          <p:cNvPr id="3" name="Text Box 4">
            <a:extLst>
              <a:ext uri="{FF2B5EF4-FFF2-40B4-BE49-F238E27FC236}">
                <a16:creationId xmlns:a16="http://schemas.microsoft.com/office/drawing/2014/main" id="{1ACFD479-C902-06F0-5C18-3509ECCD4D33}"/>
              </a:ext>
            </a:extLst>
          </p:cNvPr>
          <p:cNvSpPr txBox="1">
            <a:spLocks noChangeArrowheads="1"/>
          </p:cNvSpPr>
          <p:nvPr/>
        </p:nvSpPr>
        <p:spPr bwMode="auto">
          <a:xfrm>
            <a:off x="1856570" y="139556"/>
            <a:ext cx="5589992" cy="507831"/>
          </a:xfrm>
          <a:prstGeom prst="rect">
            <a:avLst/>
          </a:prstGeom>
          <a:noFill/>
          <a:ln w="9525">
            <a:noFill/>
            <a:miter lim="800000"/>
            <a:headEnd/>
            <a:tailEnd/>
          </a:ln>
        </p:spPr>
        <p:txBody>
          <a:bodyPr wrap="none">
            <a:spAutoFit/>
          </a:bodyPr>
          <a:lstStyle/>
          <a:p>
            <a:pPr algn="just" eaLnBrk="0" hangingPunct="0"/>
            <a:r>
              <a:rPr lang="en-US" sz="2700" b="1" dirty="0">
                <a:solidFill>
                  <a:schemeClr val="tx2"/>
                </a:solidFill>
              </a:rPr>
              <a:t>Provoking Left Heart Disease-PH</a:t>
            </a:r>
          </a:p>
        </p:txBody>
      </p:sp>
      <p:pic>
        <p:nvPicPr>
          <p:cNvPr id="4" name="Picture 2">
            <a:extLst>
              <a:ext uri="{FF2B5EF4-FFF2-40B4-BE49-F238E27FC236}">
                <a16:creationId xmlns:a16="http://schemas.microsoft.com/office/drawing/2014/main" id="{A8A22AB7-451B-BCAF-A5A8-359EB4475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827" y="846410"/>
            <a:ext cx="4880410" cy="38652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03E523BF-C859-A989-8684-6C21F035A1EE}"/>
              </a:ext>
            </a:extLst>
          </p:cNvPr>
          <p:cNvSpPr/>
          <p:nvPr/>
        </p:nvSpPr>
        <p:spPr>
          <a:xfrm>
            <a:off x="5631780" y="1477664"/>
            <a:ext cx="3349676" cy="2208267"/>
          </a:xfrm>
          <a:prstGeom prst="roundRect">
            <a:avLst>
              <a:gd name="adj" fmla="val 6201"/>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bg1"/>
              </a:solidFill>
            </a:endParaRPr>
          </a:p>
        </p:txBody>
      </p:sp>
      <p:sp>
        <p:nvSpPr>
          <p:cNvPr id="7" name="TextBox 6">
            <a:extLst>
              <a:ext uri="{FF2B5EF4-FFF2-40B4-BE49-F238E27FC236}">
                <a16:creationId xmlns:a16="http://schemas.microsoft.com/office/drawing/2014/main" id="{AEC52D22-E117-70FD-8412-17E23434AB86}"/>
              </a:ext>
            </a:extLst>
          </p:cNvPr>
          <p:cNvSpPr txBox="1"/>
          <p:nvPr/>
        </p:nvSpPr>
        <p:spPr>
          <a:xfrm>
            <a:off x="5666109" y="1910522"/>
            <a:ext cx="3477891" cy="738664"/>
          </a:xfrm>
          <a:prstGeom prst="rect">
            <a:avLst/>
          </a:prstGeom>
          <a:noFill/>
        </p:spPr>
        <p:txBody>
          <a:bodyPr wrap="square">
            <a:spAutoFit/>
          </a:bodyPr>
          <a:lstStyle/>
          <a:p>
            <a:r>
              <a:rPr lang="en-US" kern="0" dirty="0">
                <a:solidFill>
                  <a:schemeClr val="bg1"/>
                </a:solidFill>
                <a:latin typeface="Arial" panose="020B0604020202020204" pitchFamily="34" charset="0"/>
                <a:ea typeface="Times New Roman" panose="02020603050405020304" pitchFamily="18" charset="0"/>
                <a:cs typeface="Arial" panose="020B0604020202020204" pitchFamily="34" charset="0"/>
              </a:rPr>
              <a:t>Pre-test Probability: </a:t>
            </a:r>
          </a:p>
          <a:p>
            <a:r>
              <a:rPr lang="en-US"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kern="0" dirty="0">
                <a:solidFill>
                  <a:schemeClr val="bg1"/>
                </a:solidFill>
                <a:latin typeface="Arial" panose="020B0604020202020204" pitchFamily="34" charset="0"/>
                <a:ea typeface="Times New Roman" panose="02020603050405020304" pitchFamily="18" charset="0"/>
                <a:cs typeface="Arial" panose="020B0604020202020204" pitchFamily="34" charset="0"/>
              </a:rPr>
              <a:t>H2FpEF and HFA-PEFF scores</a:t>
            </a:r>
          </a:p>
          <a:p>
            <a:r>
              <a:rPr lang="en-US"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kern="0" dirty="0">
                <a:solidFill>
                  <a:schemeClr val="bg1"/>
                </a:solidFill>
                <a:latin typeface="Arial" panose="020B0604020202020204" pitchFamily="34" charset="0"/>
                <a:ea typeface="Times New Roman" panose="02020603050405020304" pitchFamily="18" charset="0"/>
                <a:cs typeface="Arial" panose="020B0604020202020204" pitchFamily="34" charset="0"/>
              </a:rPr>
              <a:t>Staging LHD comorbidities* </a:t>
            </a:r>
            <a:endParaRPr lang="en-US"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F050A9A-1C17-EE55-DD1F-BC34F32E997D}"/>
              </a:ext>
            </a:extLst>
          </p:cNvPr>
          <p:cNvSpPr txBox="1"/>
          <p:nvPr/>
        </p:nvSpPr>
        <p:spPr>
          <a:xfrm>
            <a:off x="5666109" y="2665930"/>
            <a:ext cx="3676195" cy="523220"/>
          </a:xfrm>
          <a:prstGeom prst="rect">
            <a:avLst/>
          </a:prstGeom>
          <a:noFill/>
        </p:spPr>
        <p:txBody>
          <a:bodyPr wrap="square">
            <a:spAutoFit/>
          </a:bodyPr>
          <a:lstStyle/>
          <a:p>
            <a:r>
              <a:rPr lang="en-US" kern="0" dirty="0">
                <a:solidFill>
                  <a:schemeClr val="bg1"/>
                </a:solidFill>
                <a:latin typeface="Arial" panose="020B0604020202020204" pitchFamily="34" charset="0"/>
                <a:ea typeface="Times New Roman" panose="02020603050405020304" pitchFamily="18" charset="0"/>
                <a:cs typeface="Arial" panose="020B0604020202020204" pitchFamily="34" charset="0"/>
              </a:rPr>
              <a:t>Provocative testing:</a:t>
            </a:r>
          </a:p>
          <a:p>
            <a:r>
              <a:rPr lang="en-US" dirty="0">
                <a:solidFill>
                  <a:schemeClr val="bg1"/>
                </a:solidFill>
                <a:latin typeface="Arial" panose="020B0604020202020204" pitchFamily="34" charset="0"/>
                <a:cs typeface="Arial" panose="020B0604020202020204" pitchFamily="34" charset="0"/>
              </a:rPr>
              <a:t>     </a:t>
            </a:r>
            <a:r>
              <a:rPr lang="en-US" kern="0" dirty="0">
                <a:solidFill>
                  <a:schemeClr val="bg1"/>
                </a:solidFill>
                <a:latin typeface="Arial" panose="020B0604020202020204" pitchFamily="34" charset="0"/>
                <a:cs typeface="Arial" panose="020B0604020202020204" pitchFamily="34" charset="0"/>
              </a:rPr>
              <a:t>Relevant even if PAWP &lt;13 mmHg</a:t>
            </a:r>
          </a:p>
        </p:txBody>
      </p:sp>
      <p:sp>
        <p:nvSpPr>
          <p:cNvPr id="18" name="TextBox 17">
            <a:extLst>
              <a:ext uri="{FF2B5EF4-FFF2-40B4-BE49-F238E27FC236}">
                <a16:creationId xmlns:a16="http://schemas.microsoft.com/office/drawing/2014/main" id="{3716E124-C4CF-38CA-5938-3800C345A66D}"/>
              </a:ext>
            </a:extLst>
          </p:cNvPr>
          <p:cNvSpPr txBox="1"/>
          <p:nvPr/>
        </p:nvSpPr>
        <p:spPr>
          <a:xfrm>
            <a:off x="5725469" y="1524816"/>
            <a:ext cx="3132798" cy="338554"/>
          </a:xfrm>
          <a:prstGeom prst="rect">
            <a:avLst/>
          </a:prstGeom>
          <a:noFill/>
        </p:spPr>
        <p:txBody>
          <a:bodyPr wrap="square">
            <a:spAutoFit/>
          </a:bodyPr>
          <a:lstStyle/>
          <a:p>
            <a:pPr algn="ctr"/>
            <a:r>
              <a:rPr lang="en-US" sz="1600" b="1" kern="0" dirty="0">
                <a:solidFill>
                  <a:schemeClr val="bg1"/>
                </a:solidFill>
                <a:latin typeface="Arial" panose="020B0604020202020204" pitchFamily="34" charset="0"/>
                <a:ea typeface="Times New Roman" panose="02020603050405020304" pitchFamily="18" charset="0"/>
                <a:cs typeface="Arial" panose="020B0604020202020204" pitchFamily="34" charset="0"/>
              </a:rPr>
              <a:t>Contemporary Considerations</a:t>
            </a:r>
            <a:endParaRPr lang="en-US" sz="1600" b="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0320AC-AEF7-2144-6FC5-E8B1FB267642}"/>
              </a:ext>
            </a:extLst>
          </p:cNvPr>
          <p:cNvSpPr txBox="1"/>
          <p:nvPr/>
        </p:nvSpPr>
        <p:spPr>
          <a:xfrm>
            <a:off x="5667270" y="3290348"/>
            <a:ext cx="3349676" cy="375487"/>
          </a:xfrm>
          <a:prstGeom prst="rect">
            <a:avLst/>
          </a:prstGeom>
          <a:noFill/>
        </p:spPr>
        <p:txBody>
          <a:bodyPr wrap="square">
            <a:spAutoFit/>
          </a:bodyPr>
          <a:lstStyle/>
          <a:p>
            <a:pPr>
              <a:lnSpc>
                <a:spcPct val="92000"/>
              </a:lnSpc>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rPr>
              <a:t>Reddy YNV, et al. </a:t>
            </a:r>
            <a:r>
              <a:rPr lang="en-US" sz="1000" i="1" dirty="0">
                <a:solidFill>
                  <a:schemeClr val="bg1"/>
                </a:solidFill>
                <a:latin typeface="Arial" panose="020B0604020202020204" pitchFamily="34" charset="0"/>
                <a:ea typeface="Calibri" panose="020F0502020204030204" pitchFamily="34" charset="0"/>
                <a:cs typeface="Arial" panose="020B0604020202020204" pitchFamily="34" charset="0"/>
              </a:rPr>
              <a:t>JAMA </a:t>
            </a:r>
            <a:r>
              <a:rPr lang="en-US" sz="1000" i="1" dirty="0" err="1">
                <a:solidFill>
                  <a:schemeClr val="bg1"/>
                </a:solidFill>
                <a:latin typeface="Arial" panose="020B0604020202020204" pitchFamily="34" charset="0"/>
                <a:ea typeface="Calibri" panose="020F0502020204030204" pitchFamily="34" charset="0"/>
                <a:cs typeface="Arial" panose="020B0604020202020204" pitchFamily="34" charset="0"/>
              </a:rPr>
              <a:t>Cardiol</a:t>
            </a: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rPr>
              <a:t>. 2022;7(9):891-899. </a:t>
            </a:r>
            <a:r>
              <a:rPr lang="en-US" sz="1000" dirty="0" err="1">
                <a:solidFill>
                  <a:schemeClr val="bg1"/>
                </a:solidFill>
                <a:latin typeface="Arial" panose="020B0604020202020204" pitchFamily="34" charset="0"/>
                <a:cs typeface="Arial" panose="020B0604020202020204" pitchFamily="34" charset="0"/>
              </a:rPr>
              <a:t>Baratto</a:t>
            </a:r>
            <a:r>
              <a:rPr lang="en-US" sz="1000" dirty="0">
                <a:solidFill>
                  <a:schemeClr val="bg1"/>
                </a:solidFill>
                <a:latin typeface="Arial" panose="020B0604020202020204" pitchFamily="34" charset="0"/>
                <a:cs typeface="Arial" panose="020B0604020202020204" pitchFamily="34" charset="0"/>
              </a:rPr>
              <a:t> C, et al. </a:t>
            </a:r>
            <a:r>
              <a:rPr lang="en-US" sz="1000" i="1" dirty="0">
                <a:solidFill>
                  <a:schemeClr val="bg1"/>
                </a:solidFill>
                <a:latin typeface="Arial" panose="020B0604020202020204" pitchFamily="34" charset="0"/>
                <a:cs typeface="Arial" panose="020B0604020202020204" pitchFamily="34" charset="0"/>
              </a:rPr>
              <a:t>Circ Heart Fail</a:t>
            </a:r>
            <a:r>
              <a:rPr lang="en-US" sz="1000" dirty="0">
                <a:solidFill>
                  <a:schemeClr val="bg1"/>
                </a:solidFill>
                <a:latin typeface="Arial" panose="020B0604020202020204" pitchFamily="34" charset="0"/>
                <a:cs typeface="Arial" panose="020B0604020202020204" pitchFamily="34" charset="0"/>
              </a:rPr>
              <a:t>. 2021;14(5) e007555.</a:t>
            </a:r>
          </a:p>
        </p:txBody>
      </p:sp>
      <p:sp>
        <p:nvSpPr>
          <p:cNvPr id="5" name="TextBox 4">
            <a:extLst>
              <a:ext uri="{FF2B5EF4-FFF2-40B4-BE49-F238E27FC236}">
                <a16:creationId xmlns:a16="http://schemas.microsoft.com/office/drawing/2014/main" id="{D036C3DB-94E7-FF52-CE0D-0781AD2DFAB6}"/>
              </a:ext>
            </a:extLst>
          </p:cNvPr>
          <p:cNvSpPr txBox="1"/>
          <p:nvPr/>
        </p:nvSpPr>
        <p:spPr>
          <a:xfrm>
            <a:off x="610943" y="4910634"/>
            <a:ext cx="4727675" cy="246221"/>
          </a:xfrm>
          <a:prstGeom prst="rect">
            <a:avLst/>
          </a:prstGeom>
          <a:noFill/>
        </p:spPr>
        <p:txBody>
          <a:bodyPr wrap="square">
            <a:spAutoFit/>
          </a:bodyPr>
          <a:lstStyle/>
          <a:p>
            <a:r>
              <a:rPr lang="en-US" sz="1000" dirty="0" err="1">
                <a:solidFill>
                  <a:schemeClr val="tx1">
                    <a:lumMod val="75000"/>
                    <a:lumOff val="25000"/>
                  </a:schemeClr>
                </a:solidFill>
                <a:latin typeface="Arial" panose="020B0604020202020204" pitchFamily="34" charset="0"/>
                <a:cs typeface="Arial" panose="020B0604020202020204" pitchFamily="34" charset="0"/>
              </a:rPr>
              <a:t>Vachiéry</a:t>
            </a:r>
            <a:r>
              <a:rPr lang="en-US" sz="1000" dirty="0">
                <a:solidFill>
                  <a:schemeClr val="tx1">
                    <a:lumMod val="75000"/>
                    <a:lumOff val="25000"/>
                  </a:schemeClr>
                </a:solidFill>
                <a:latin typeface="Arial" panose="020B0604020202020204" pitchFamily="34" charset="0"/>
                <a:cs typeface="Arial" panose="020B0604020202020204" pitchFamily="34" charset="0"/>
              </a:rPr>
              <a:t> JL, et al. </a:t>
            </a:r>
            <a:r>
              <a:rPr lang="en-US" sz="1000" i="1" dirty="0" err="1">
                <a:solidFill>
                  <a:schemeClr val="tx1">
                    <a:lumMod val="75000"/>
                    <a:lumOff val="25000"/>
                  </a:schemeClr>
                </a:solidFill>
                <a:latin typeface="Arial" panose="020B0604020202020204" pitchFamily="34" charset="0"/>
                <a:cs typeface="Arial" panose="020B0604020202020204" pitchFamily="34" charset="0"/>
              </a:rPr>
              <a:t>Eur</a:t>
            </a:r>
            <a:r>
              <a:rPr lang="en-US" sz="1000" i="1" dirty="0">
                <a:solidFill>
                  <a:schemeClr val="tx1">
                    <a:lumMod val="75000"/>
                    <a:lumOff val="25000"/>
                  </a:schemeClr>
                </a:solidFill>
                <a:latin typeface="Arial" panose="020B0604020202020204" pitchFamily="34" charset="0"/>
                <a:cs typeface="Arial" panose="020B0604020202020204" pitchFamily="34" charset="0"/>
              </a:rPr>
              <a:t> Respir J</a:t>
            </a:r>
            <a:r>
              <a:rPr lang="en-US" sz="1000" dirty="0">
                <a:solidFill>
                  <a:schemeClr val="tx1">
                    <a:lumMod val="75000"/>
                    <a:lumOff val="25000"/>
                  </a:schemeClr>
                </a:solidFill>
                <a:latin typeface="Arial" panose="020B0604020202020204" pitchFamily="34" charset="0"/>
                <a:cs typeface="Arial" panose="020B0604020202020204" pitchFamily="34" charset="0"/>
              </a:rPr>
              <a:t>. 2019;53(1):1801897.</a:t>
            </a:r>
          </a:p>
        </p:txBody>
      </p:sp>
    </p:spTree>
    <p:custDataLst>
      <p:tags r:id="rId1"/>
    </p:custDataLst>
    <p:extLst>
      <p:ext uri="{BB962C8B-B14F-4D97-AF65-F5344CB8AC3E}">
        <p14:creationId xmlns:p14="http://schemas.microsoft.com/office/powerpoint/2010/main" val="23835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93BF4-227D-CD9E-1C17-D71AECDBC7BC}"/>
            </a:ext>
          </a:extLst>
        </p:cNvPr>
        <p:cNvGrpSpPr/>
        <p:nvPr/>
      </p:nvGrpSpPr>
      <p:grpSpPr>
        <a:xfrm>
          <a:off x="0" y="0"/>
          <a:ext cx="0" cy="0"/>
          <a:chOff x="0" y="0"/>
          <a:chExt cx="0" cy="0"/>
        </a:xfrm>
      </p:grpSpPr>
      <p:sp>
        <p:nvSpPr>
          <p:cNvPr id="3" name="Text Box 4">
            <a:extLst>
              <a:ext uri="{FF2B5EF4-FFF2-40B4-BE49-F238E27FC236}">
                <a16:creationId xmlns:a16="http://schemas.microsoft.com/office/drawing/2014/main" id="{95FA44A0-CD71-6568-A126-748E12CE5027}"/>
              </a:ext>
            </a:extLst>
          </p:cNvPr>
          <p:cNvSpPr txBox="1">
            <a:spLocks noChangeArrowheads="1"/>
          </p:cNvSpPr>
          <p:nvPr/>
        </p:nvSpPr>
        <p:spPr bwMode="auto">
          <a:xfrm>
            <a:off x="683179" y="139556"/>
            <a:ext cx="7936788" cy="507831"/>
          </a:xfrm>
          <a:prstGeom prst="rect">
            <a:avLst/>
          </a:prstGeom>
          <a:noFill/>
          <a:ln w="9525">
            <a:noFill/>
            <a:miter lim="800000"/>
            <a:headEnd/>
            <a:tailEnd/>
          </a:ln>
        </p:spPr>
        <p:txBody>
          <a:bodyPr wrap="none">
            <a:spAutoFit/>
          </a:bodyPr>
          <a:lstStyle/>
          <a:p>
            <a:pPr algn="just" eaLnBrk="0" hangingPunct="0"/>
            <a:r>
              <a:rPr lang="en-US" sz="2700" b="1" dirty="0">
                <a:solidFill>
                  <a:schemeClr val="tx2"/>
                </a:solidFill>
              </a:rPr>
              <a:t>Assessing Probability of Left Heart Disease-PH</a:t>
            </a:r>
          </a:p>
        </p:txBody>
      </p:sp>
      <p:pic>
        <p:nvPicPr>
          <p:cNvPr id="5" name="Picture 4">
            <a:extLst>
              <a:ext uri="{FF2B5EF4-FFF2-40B4-BE49-F238E27FC236}">
                <a16:creationId xmlns:a16="http://schemas.microsoft.com/office/drawing/2014/main" id="{8A4D8BFD-4146-8D5C-AE3D-1C252452D898}"/>
              </a:ext>
            </a:extLst>
          </p:cNvPr>
          <p:cNvPicPr>
            <a:picLocks noChangeAspect="1"/>
          </p:cNvPicPr>
          <p:nvPr/>
        </p:nvPicPr>
        <p:blipFill>
          <a:blip r:embed="rId4"/>
          <a:stretch>
            <a:fillRect/>
          </a:stretch>
        </p:blipFill>
        <p:spPr>
          <a:xfrm>
            <a:off x="536934" y="647387"/>
            <a:ext cx="4346816" cy="4200380"/>
          </a:xfrm>
          <a:prstGeom prst="rect">
            <a:avLst/>
          </a:prstGeom>
        </p:spPr>
      </p:pic>
      <p:grpSp>
        <p:nvGrpSpPr>
          <p:cNvPr id="14" name="Group 13">
            <a:extLst>
              <a:ext uri="{FF2B5EF4-FFF2-40B4-BE49-F238E27FC236}">
                <a16:creationId xmlns:a16="http://schemas.microsoft.com/office/drawing/2014/main" id="{2481A65E-B540-F25F-361F-BF2EF611A3D1}"/>
              </a:ext>
            </a:extLst>
          </p:cNvPr>
          <p:cNvGrpSpPr/>
          <p:nvPr/>
        </p:nvGrpSpPr>
        <p:grpSpPr>
          <a:xfrm>
            <a:off x="5005990" y="1860531"/>
            <a:ext cx="4013200" cy="1422438"/>
            <a:chOff x="4932102" y="2165972"/>
            <a:chExt cx="4013200" cy="1422438"/>
          </a:xfrm>
        </p:grpSpPr>
        <p:pic>
          <p:nvPicPr>
            <p:cNvPr id="8" name="Picture 7">
              <a:extLst>
                <a:ext uri="{FF2B5EF4-FFF2-40B4-BE49-F238E27FC236}">
                  <a16:creationId xmlns:a16="http://schemas.microsoft.com/office/drawing/2014/main" id="{3384B2DD-828B-0761-ADAC-176D079B26C0}"/>
                </a:ext>
              </a:extLst>
            </p:cNvPr>
            <p:cNvPicPr>
              <a:picLocks noChangeAspect="1"/>
            </p:cNvPicPr>
            <p:nvPr/>
          </p:nvPicPr>
          <p:blipFill>
            <a:blip r:embed="rId5"/>
            <a:stretch>
              <a:fillRect/>
            </a:stretch>
          </p:blipFill>
          <p:spPr>
            <a:xfrm>
              <a:off x="4932102" y="2571750"/>
              <a:ext cx="4013200" cy="1016660"/>
            </a:xfrm>
            <a:prstGeom prst="rect">
              <a:avLst/>
            </a:prstGeom>
            <a:ln>
              <a:solidFill>
                <a:schemeClr val="tx1"/>
              </a:solidFill>
            </a:ln>
          </p:spPr>
        </p:pic>
        <p:pic>
          <p:nvPicPr>
            <p:cNvPr id="9" name="Picture 8">
              <a:extLst>
                <a:ext uri="{FF2B5EF4-FFF2-40B4-BE49-F238E27FC236}">
                  <a16:creationId xmlns:a16="http://schemas.microsoft.com/office/drawing/2014/main" id="{A720F466-B1E4-485E-A417-362A69C33A74}"/>
                </a:ext>
              </a:extLst>
            </p:cNvPr>
            <p:cNvPicPr>
              <a:picLocks noChangeAspect="1"/>
            </p:cNvPicPr>
            <p:nvPr/>
          </p:nvPicPr>
          <p:blipFill>
            <a:blip r:embed="rId6"/>
            <a:srcRect t="26173"/>
            <a:stretch/>
          </p:blipFill>
          <p:spPr>
            <a:xfrm>
              <a:off x="4932102" y="2165972"/>
              <a:ext cx="4013200" cy="356289"/>
            </a:xfrm>
            <a:prstGeom prst="rect">
              <a:avLst/>
            </a:prstGeom>
          </p:spPr>
        </p:pic>
      </p:grpSp>
      <p:sp>
        <p:nvSpPr>
          <p:cNvPr id="13" name="TextBox 12">
            <a:extLst>
              <a:ext uri="{FF2B5EF4-FFF2-40B4-BE49-F238E27FC236}">
                <a16:creationId xmlns:a16="http://schemas.microsoft.com/office/drawing/2014/main" id="{E5DBD879-FA78-E7D4-A403-3F069132C9BB}"/>
              </a:ext>
            </a:extLst>
          </p:cNvPr>
          <p:cNvSpPr txBox="1"/>
          <p:nvPr/>
        </p:nvSpPr>
        <p:spPr>
          <a:xfrm>
            <a:off x="536934" y="4875475"/>
            <a:ext cx="6820938" cy="246221"/>
          </a:xfrm>
          <a:prstGeom prst="rect">
            <a:avLst/>
          </a:prstGeom>
          <a:noFill/>
        </p:spPr>
        <p:txBody>
          <a:bodyPr wrap="square">
            <a:spAutoFit/>
          </a:bodyPr>
          <a:lstStyle/>
          <a:p>
            <a:pPr algn="l"/>
            <a:r>
              <a:rPr lang="en-US" sz="1000" u="none" strike="noStrike" dirty="0">
                <a:solidFill>
                  <a:schemeClr val="tx1">
                    <a:lumMod val="75000"/>
                    <a:lumOff val="25000"/>
                  </a:schemeClr>
                </a:solidFill>
                <a:effectLst/>
                <a:latin typeface="Arial" panose="020B0604020202020204" pitchFamily="34" charset="0"/>
                <a:cs typeface="Arial" panose="020B0604020202020204" pitchFamily="34" charset="0"/>
              </a:rPr>
              <a:t>Maron BA, et al. </a:t>
            </a:r>
            <a:r>
              <a:rPr lang="en-US" sz="1000" i="1" u="none" strike="noStrike" dirty="0" err="1">
                <a:solidFill>
                  <a:schemeClr val="tx1">
                    <a:lumMod val="75000"/>
                    <a:lumOff val="25000"/>
                  </a:schemeClr>
                </a:solidFill>
                <a:effectLst/>
                <a:latin typeface="Arial" panose="020B0604020202020204" pitchFamily="34" charset="0"/>
                <a:cs typeface="Arial" panose="020B0604020202020204" pitchFamily="34" charset="0"/>
              </a:rPr>
              <a:t>Eur</a:t>
            </a:r>
            <a:r>
              <a:rPr lang="en-US" sz="1000" i="1" u="none" strike="noStrike" dirty="0">
                <a:solidFill>
                  <a:schemeClr val="tx1">
                    <a:lumMod val="75000"/>
                    <a:lumOff val="25000"/>
                  </a:schemeClr>
                </a:solidFill>
                <a:effectLst/>
                <a:latin typeface="Arial" panose="020B0604020202020204" pitchFamily="34" charset="0"/>
                <a:cs typeface="Arial" panose="020B0604020202020204" pitchFamily="34" charset="0"/>
              </a:rPr>
              <a:t> Respir J</a:t>
            </a:r>
            <a:r>
              <a:rPr lang="en-US" sz="1000" u="none" strike="noStrike" dirty="0">
                <a:solidFill>
                  <a:schemeClr val="tx1">
                    <a:lumMod val="75000"/>
                    <a:lumOff val="25000"/>
                  </a:schemeClr>
                </a:solidFill>
                <a:effectLst/>
                <a:latin typeface="Arial" panose="020B0604020202020204" pitchFamily="34" charset="0"/>
                <a:cs typeface="Arial" panose="020B0604020202020204" pitchFamily="34" charset="0"/>
              </a:rPr>
              <a:t>. Published online August 29, 2024</a:t>
            </a:r>
            <a:r>
              <a:rPr lang="en-US" sz="1000" dirty="0">
                <a:solidFill>
                  <a:schemeClr val="tx1">
                    <a:lumMod val="75000"/>
                    <a:lumOff val="25000"/>
                  </a:schemeClr>
                </a:solidFill>
                <a:latin typeface="Arial" panose="020B0604020202020204" pitchFamily="34" charset="0"/>
                <a:cs typeface="Arial" panose="020B0604020202020204" pitchFamily="34" charset="0"/>
              </a:rPr>
              <a:t>. doi:0.1183/13993003.01344-2024</a:t>
            </a:r>
            <a:endParaRPr lang="en-US" sz="100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9247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4|15.5|15.9"/>
</p:tagLst>
</file>

<file path=ppt/tags/tag2.xml><?xml version="1.0" encoding="utf-8"?>
<p:tagLst xmlns:a="http://schemas.openxmlformats.org/drawingml/2006/main" xmlns:r="http://schemas.openxmlformats.org/officeDocument/2006/relationships" xmlns:p="http://schemas.openxmlformats.org/presentationml/2006/main">
  <p:tag name="TIMING" val="|17.3|26.2|8.4"/>
</p:tagLst>
</file>

<file path=ppt/tags/tag3.xml><?xml version="1.0" encoding="utf-8"?>
<p:tagLst xmlns:a="http://schemas.openxmlformats.org/drawingml/2006/main" xmlns:r="http://schemas.openxmlformats.org/officeDocument/2006/relationships" xmlns:p="http://schemas.openxmlformats.org/presentationml/2006/main">
  <p:tag name="TIMING" val="|17.3|26.2|8.4"/>
</p:tagLst>
</file>

<file path=ppt/tags/tag4.xml><?xml version="1.0" encoding="utf-8"?>
<p:tagLst xmlns:a="http://schemas.openxmlformats.org/drawingml/2006/main" xmlns:r="http://schemas.openxmlformats.org/officeDocument/2006/relationships" xmlns:p="http://schemas.openxmlformats.org/presentationml/2006/main">
  <p:tag name="TIMING" val="|17.3|26.2|8.4"/>
</p:tagLst>
</file>

<file path=ppt/tags/tag5.xml><?xml version="1.0" encoding="utf-8"?>
<p:tagLst xmlns:a="http://schemas.openxmlformats.org/drawingml/2006/main" xmlns:r="http://schemas.openxmlformats.org/officeDocument/2006/relationships" xmlns:p="http://schemas.openxmlformats.org/presentationml/2006/main">
  <p:tag name="TIMING" val="|17.3|26.2|8.4"/>
</p:tagLst>
</file>

<file path=ppt/theme/theme1.xml><?xml version="1.0" encoding="utf-8"?>
<a:theme xmlns:a="http://schemas.openxmlformats.org/drawingml/2006/main" name="SOM Theme 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CME">
  <a:themeElements>
    <a:clrScheme name="TOTALCME">
      <a:dk1>
        <a:srgbClr val="000000"/>
      </a:dk1>
      <a:lt1>
        <a:srgbClr val="FFFFFF"/>
      </a:lt1>
      <a:dk2>
        <a:srgbClr val="44546A"/>
      </a:dk2>
      <a:lt2>
        <a:srgbClr val="E7E6E6"/>
      </a:lt2>
      <a:accent1>
        <a:srgbClr val="70528F"/>
      </a:accent1>
      <a:accent2>
        <a:srgbClr val="BF104B"/>
      </a:accent2>
      <a:accent3>
        <a:srgbClr val="227768"/>
      </a:accent3>
      <a:accent4>
        <a:srgbClr val="195D5E"/>
      </a:accent4>
      <a:accent5>
        <a:srgbClr val="68B16F"/>
      </a:accent5>
      <a:accent6>
        <a:srgbClr val="1D429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ME" id="{E9BD9E97-C438-7D4E-BED9-346D6965081C}" vid="{A28E7414-6F2D-1944-8CB9-6E8300FA0061}"/>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36001d-906c-42d8-9280-446ac03b1c48">
      <Value>128</Value>
      <Value>80</Value>
      <Value>79</Value>
      <Value>435</Value>
      <Value>162</Value>
      <Value>419</Value>
      <Value>122</Value>
      <Value>148</Value>
    </TaxCatchAll>
    <Client_x0020_Name xmlns="3e3b0376-e8b9-4908-bff9-700406eddda5" xsi:nil="true"/>
    <Opportunity_x0020_Number_x0020_ xmlns="3e3b0376-e8b9-4908-bff9-700406eddda5">014757_014805</Opportunity_x0020_Number_x0020_>
    <lcf76f155ced4ddcb4097134ff3c332f xmlns="3e3b0376-e8b9-4908-bff9-700406eddda5">
      <Terms xmlns="http://schemas.microsoft.com/office/infopath/2007/PartnerControls"/>
    </lcf76f155ced4ddcb4097134ff3c332f>
    <o4e0cc1c61e94069b6a8551b22c742a1 xmlns="6d36001d-906c-42d8-9280-446ac03b1c48">
      <Terms xmlns="http://schemas.microsoft.com/office/infopath/2007/PartnerControls">
        <TermInfo xmlns="http://schemas.microsoft.com/office/infopath/2007/PartnerControls">
          <TermName xmlns="http://schemas.microsoft.com/office/infopath/2007/PartnerControls">Webinar</TermName>
          <TermId xmlns="http://schemas.microsoft.com/office/infopath/2007/PartnerControls">0ee28f60-ae87-446f-9158-cb1c1c9b343e</TermId>
        </TermInfo>
      </Terms>
    </o4e0cc1c61e94069b6a8551b22c742a1>
    <h17b8e17546742428aecc4bb79eff81d xmlns="3e3b0376-e8b9-4908-bff9-700406eddda5" xsi:nil="true"/>
    <DocumentSetDescription xmlns="http://schemas.microsoft.com/sharepoint/v3" xsi:nil="true"/>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Leticia Samaras</TermName>
          <TermId xmlns="http://schemas.microsoft.com/office/infopath/2007/PartnerControls">739d03f7-98f0-422e-982f-4ff8aab1b5df</TermId>
        </TermInfo>
      </Terms>
    </k7f9d3a4703b40dd85626795c271c875>
    <aa680e92a1d245a0a6b58205b432afd7 xmlns="6d36001d-906c-42d8-9280-446ac03b1c48">
      <Terms xmlns="http://schemas.microsoft.com/office/infopath/2007/PartnerControls">
        <TermInfo xmlns="http://schemas.microsoft.com/office/infopath/2007/PartnerControls">
          <TermName xmlns="http://schemas.microsoft.com/office/infopath/2007/PartnerControls">Multi-Support Grants</TermName>
          <TermId xmlns="http://schemas.microsoft.com/office/infopath/2007/PartnerControls">19d7158b-3810-453b-bca2-bfba31d158a7</TermId>
        </TermInfo>
      </Terms>
    </aa680e92a1d245a0a6b58205b432afd7>
    <j7bff3f86c6e47f9ae99a2d10c8c7749 xmlns="6d36001d-906c-42d8-9280-446ac03b1c48">
      <Terms xmlns="http://schemas.microsoft.com/office/infopath/2007/PartnerControls"/>
    </j7bff3f86c6e47f9ae99a2d10c8c7749>
    <aec9593b9aef438a83de6b1b34161499 xmlns="6d36001d-906c-42d8-9280-446ac03b1c48">
      <Terms xmlns="http://schemas.microsoft.com/office/infopath/2007/PartnerControls">
        <TermInfo xmlns="http://schemas.microsoft.com/office/infopath/2007/PartnerControls">
          <TermName xmlns="http://schemas.microsoft.com/office/infopath/2007/PartnerControls">Kathleen Sheridan</TermName>
          <TermId xmlns="http://schemas.microsoft.com/office/infopath/2007/PartnerControls">3308fed4-61a8-4df8-8795-94ea1c0b2833</TermId>
        </TermInfo>
      </Terms>
    </aec9593b9aef438a83de6b1b34161499>
    <abf3b563650f4febb83e81f8ea956346 xmlns="6d36001d-906c-42d8-9280-446ac03b1c48">
      <Terms xmlns="http://schemas.microsoft.com/office/infopath/2007/PartnerControls">
        <TermInfo xmlns="http://schemas.microsoft.com/office/infopath/2007/PartnerControls">
          <TermName xmlns="http://schemas.microsoft.com/office/infopath/2007/PartnerControls">Emily Selverian</TermName>
          <TermId xmlns="http://schemas.microsoft.com/office/infopath/2007/PartnerControls">afe9b9ea-ec01-44cc-9be2-a2cd5a24d099</TermId>
        </TermInfo>
      </Terms>
    </abf3b563650f4febb83e81f8ea956346>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Live Event Production</TermName>
          <TermId xmlns="http://schemas.microsoft.com/office/infopath/2007/PartnerControls">ee28a792-298f-462d-884a-4447fabc6806</TermId>
        </TermInfo>
      </Terms>
    </m2ce0a529c0c4170ae055dea480a0d9d>
    <jb4291d51d504da0b34e0839496c2755 xmlns="3e3b0376-e8b9-4908-bff9-700406eddda5" xsi:nil="true"/>
    <Brand_x0020_Name xmlns="3e3b0376-e8b9-4908-bff9-700406eddd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8E426CF2B61648A7F3CBC827209A36" ma:contentTypeVersion="17" ma:contentTypeDescription="Create a new document." ma:contentTypeScope="" ma:versionID="40f5f040c094e5ddf758294c2e8e462f">
  <xsd:schema xmlns:xsd="http://www.w3.org/2001/XMLSchema" xmlns:xs="http://www.w3.org/2001/XMLSchema" xmlns:p="http://schemas.microsoft.com/office/2006/metadata/properties" xmlns:ns1="http://schemas.microsoft.com/sharepoint/v3" xmlns:ns2="3e3b0376-e8b9-4908-bff9-700406eddda5" xmlns:ns3="6d36001d-906c-42d8-9280-446ac03b1c48" targetNamespace="http://schemas.microsoft.com/office/2006/metadata/properties" ma:root="true" ma:fieldsID="5e88dac16800bfa344dbc998da4578eb" ns1:_="" ns2:_="" ns3:_="">
    <xsd:import namespace="http://schemas.microsoft.com/sharepoint/v3"/>
    <xsd:import namespace="3e3b0376-e8b9-4908-bff9-700406eddda5"/>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3b0376-e8b9-4908-bff9-700406eddda5"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taxonomy="true" ma:internalName="aec9593b9aef438a83de6b1b34161499" ma:taxonomyFieldName="Scientific_x0020_Affairs" ma:displayName="Scientific Affairs" ma:readOnly="false" ma:default="" ma:fieldId="{aec9593b-9aef-438a-83de-6b1b34161499}" ma:sspId="8c65fd77-5e27-4e0a-8152-efffb3417915" ma:termSetId="f13c10fe-b0c3-48a7-bf7b-6437ac87d817" ma:anchorId="00000000-0000-0000-0000-000000000000" ma:open="false" ma:isKeyword="false">
      <xsd:complexType>
        <xsd:sequence>
          <xsd:element ref="pc:Terms" minOccurs="0" maxOccurs="1"/>
        </xsd:sequence>
      </xsd:complexType>
    </xsd:element>
    <xsd:element name="k7f9d3a4703b40dd85626795c271c875" ma:index="33"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aa680e92a1d245a0a6b58205b432afd7" ma:index="35" nillable="true" ma:taxonomy="true" ma:internalName="aa680e92a1d245a0a6b58205b432afd7" ma:taxonomyFieldName="Supporter_x0020_Name" ma:displayName="Supporter Name" ma:readOnly="false" ma:default="" ma:fieldId="{aa680e92-a1d2-45a0-a6b5-8205b432afd7}" ma:taxonomyMulti="true" ma:sspId="8c65fd77-5e27-4e0a-8152-efffb3417915" ma:termSetId="68c66213-f1f9-4c2c-8400-4fa8701a1d11" ma:anchorId="00000000-0000-0000-0000-000000000000" ma:open="false" ma:isKeyword="false">
      <xsd:complexType>
        <xsd:sequence>
          <xsd:element ref="pc:Terms" minOccurs="0" maxOccurs="1"/>
        </xsd:sequence>
      </xsd:complexType>
    </xsd:element>
    <xsd:element name="abf3b563650f4febb83e81f8ea956346" ma:index="37" nillable="true" ma:taxonomy="true" ma:internalName="abf3b563650f4febb83e81f8ea956346" ma:taxonomyFieldName="Producer" ma:displayName="Producer" ma:readOnly="false" ma:default="" ma:fieldId="{abf3b563-650f-4feb-b83e-81f8ea956346}" ma:sspId="8c65fd77-5e27-4e0a-8152-efffb3417915" ma:termSetId="81f03966-595b-4ea8-80e5-9ad37d068079" ma:anchorId="00000000-0000-0000-0000-000000000000" ma:open="false" ma:isKeyword="false">
      <xsd:complexType>
        <xsd:sequence>
          <xsd:element ref="pc:Terms" minOccurs="0" maxOccurs="1"/>
        </xsd:sequence>
      </xsd:complexType>
    </xsd:element>
    <xsd:element name="m2ce0a529c0c4170ae055dea480a0d9d" ma:index="39" nillable="true" ma:taxonomy="true" ma:internalName="m2ce0a529c0c4170ae055dea480a0d9d" ma:taxonomyFieldName="Product_x0020_Type" ma:displayName="Product Type" ma:readOnly="false" ma:default="" ma:fieldId="{62ce0a52-9c0c-4170-ae05-5dea480a0d9d}"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41" nillable="true" ma:taxonomy="true" ma:internalName="o4e0cc1c61e94069b6a8551b22c742a1" ma:taxonomyFieldName="Project_x0020_Item" ma:displayName="Project Item" ma:readOnly="false" ma:default="" ma:fieldId="{84e0cc1c-61e9-4069-b6a8-551b22c742a1}"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j7bff3f86c6e47f9ae99a2d10c8c7749" ma:index="43" nillable="true" ma:taxonomy="true" ma:internalName="j7bff3f86c6e47f9ae99a2d10c8c7749" ma:taxonomyFieldName="Initiative_x0020_Lead" ma:displayName="Initiative Lead" ma:readOnly="false" ma:default="" ma:fieldId="{37bff3f8-6c6e-47f9-ae99-a2d10c8c7749}" ma:sspId="8c65fd77-5e27-4e0a-8152-efffb3417915" ma:termSetId="19b47b81-2f3d-468b-8a4c-261f3af1d5e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13EEFF-874F-4AA1-8E6E-8A8A5B66A2A8}">
  <ds:schemaRefs>
    <ds:schemaRef ds:uri="http://purl.org/dc/elements/1.1/"/>
    <ds:schemaRef ds:uri="http://schemas.microsoft.com/sharepoint/v3"/>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6d36001d-906c-42d8-9280-446ac03b1c48"/>
    <ds:schemaRef ds:uri="3e3b0376-e8b9-4908-bff9-700406eddda5"/>
    <ds:schemaRef ds:uri="http://www.w3.org/XML/1998/namespace"/>
    <ds:schemaRef ds:uri="http://purl.org/dc/dcmitype/"/>
  </ds:schemaRefs>
</ds:datastoreItem>
</file>

<file path=customXml/itemProps2.xml><?xml version="1.0" encoding="utf-8"?>
<ds:datastoreItem xmlns:ds="http://schemas.openxmlformats.org/officeDocument/2006/customXml" ds:itemID="{98FBB2E6-022F-4E8F-8B7E-43E78ACF27FC}">
  <ds:schemaRefs>
    <ds:schemaRef ds:uri="http://schemas.microsoft.com/sharepoint/v3/contenttype/forms"/>
  </ds:schemaRefs>
</ds:datastoreItem>
</file>

<file path=customXml/itemProps3.xml><?xml version="1.0" encoding="utf-8"?>
<ds:datastoreItem xmlns:ds="http://schemas.openxmlformats.org/officeDocument/2006/customXml" ds:itemID="{0F1E5FB9-0B4E-4E9F-976F-D50BEBCF4B19}">
  <ds:schemaRefs>
    <ds:schemaRef ds:uri="3e3b0376-e8b9-4908-bff9-700406eddda5"/>
    <ds:schemaRef ds:uri="6d36001d-906c-42d8-9280-446ac03b1c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1533</Words>
  <Application>Microsoft Office PowerPoint</Application>
  <PresentationFormat>On-screen Show (16:9)</PresentationFormat>
  <Paragraphs>134</Paragraphs>
  <Slides>15</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Avenir Black</vt:lpstr>
      <vt:lpstr>Avenir Heavy</vt:lpstr>
      <vt:lpstr>Calibri</vt:lpstr>
      <vt:lpstr>Calibri Light</vt:lpstr>
      <vt:lpstr>Helvetica</vt:lpstr>
      <vt:lpstr>Times New Roman</vt:lpstr>
      <vt:lpstr>SOM Theme 3</vt:lpstr>
      <vt:lpstr>TCME</vt:lpstr>
      <vt:lpstr>Pulmonary Hypertension:  Comorbidities With PAH and Group 2 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Hemodynamics and Prognostication in PH</vt:lpstr>
      <vt:lpstr>PowerPoint Presentation</vt:lpstr>
      <vt:lpstr>PowerPoint Presentation</vt:lpstr>
      <vt:lpstr>PowerPoint Presentation</vt:lpstr>
      <vt:lpstr>PowerPoint Presentation</vt:lpstr>
      <vt:lpstr>Summary and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NEDD9 in Pulmonary Arterial Hypertension</dc:title>
  <dc:creator>Stephens, Thomas E.</dc:creator>
  <cp:lastModifiedBy>Lindsay Beninati</cp:lastModifiedBy>
  <cp:revision>2</cp:revision>
  <dcterms:modified xsi:type="dcterms:W3CDTF">2024-10-11T22:46:33Z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0x010100E18E426CF2B61648A7F3CBC827209A36</vt:lpwstr>
  </property>
  <property fmtid="{D5CDD505-2E9C-101B-9397-08002B2CF9AE}" pid="3" name="Scientific Affairs">
    <vt:lpwstr>128</vt:lpwstr>
  </property>
  <property fmtid="{D5CDD505-2E9C-101B-9397-08002B2CF9AE}" pid="4" name="USH Subsidiary">
    <vt:lpwstr>79;#TotalCME|c15e2972-8fde-4041-8c89-408610ae5290</vt:lpwstr>
  </property>
  <property fmtid="{D5CDD505-2E9C-101B-9397-08002B2CF9AE}" pid="5" name="Supporter Name">
    <vt:lpwstr>419;#Multi-Support Grants|19d7158b-3810-453b-bca2-bfba31d158a7</vt:lpwstr>
  </property>
  <property fmtid="{D5CDD505-2E9C-101B-9397-08002B2CF9AE}" pid="6" name="h17b8e17546742428aecc4bb79eff81d0">
    <vt:lpwstr>Pulmonology|b98e7162-16de-4860-bdb5-77c358d714ed</vt:lpwstr>
  </property>
  <property fmtid="{D5CDD505-2E9C-101B-9397-08002B2CF9AE}" pid="7" name="Project Lead">
    <vt:lpwstr>148;#Leticia Samaras|739d03f7-98f0-422e-982f-4ff8aab1b5df</vt:lpwstr>
  </property>
  <property fmtid="{D5CDD505-2E9C-101B-9397-08002B2CF9AE}" pid="8" name="Product Type">
    <vt:lpwstr>162</vt:lpwstr>
  </property>
  <property fmtid="{D5CDD505-2E9C-101B-9397-08002B2CF9AE}" pid="9" name="jb4291d51d504da0b34e0839496c27550">
    <vt:lpwstr>TotalCME|c15e2972-8fde-4041-8c89-408610ae5290</vt:lpwstr>
  </property>
  <property fmtid="{D5CDD505-2E9C-101B-9397-08002B2CF9AE}" pid="10" name="Therapeutic Area">
    <vt:lpwstr>80</vt:lpwstr>
  </property>
  <property fmtid="{D5CDD505-2E9C-101B-9397-08002B2CF9AE}" pid="11" name="Project Item">
    <vt:lpwstr>435</vt:lpwstr>
  </property>
  <property fmtid="{D5CDD505-2E9C-101B-9397-08002B2CF9AE}" pid="12" name="Producer">
    <vt:lpwstr>122</vt:lpwstr>
  </property>
  <property fmtid="{D5CDD505-2E9C-101B-9397-08002B2CF9AE}" pid="13" name="Opportunity Number">
    <vt:lpwstr>014757_014805</vt:lpwstr>
  </property>
  <property fmtid="{D5CDD505-2E9C-101B-9397-08002B2CF9AE}" pid="14" name="MediaServiceImageTags">
    <vt:lpwstr/>
  </property>
  <property fmtid="{D5CDD505-2E9C-101B-9397-08002B2CF9AE}" pid="15" name="Initiative Lead">
    <vt:lpwstr/>
  </property>
</Properties>
</file>