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7FE4E752_E86B6E71.xml" ContentType="application/vnd.ms-powerpoint.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115_842CC21A.xml" ContentType="application/vnd.ms-powerpoint.comments+xml"/>
  <Override PartName="/ppt/notesSlides/notesSlide4.xml" ContentType="application/vnd.openxmlformats-officedocument.presentationml.notesSlide+xml"/>
  <Override PartName="/ppt/comments/modernComment_7FE4E6E7_3F5D8819.xml" ContentType="application/vnd.ms-powerpoint.comments+xml"/>
  <Override PartName="/ppt/notesSlides/notesSlide5.xml" ContentType="application/vnd.openxmlformats-officedocument.presentationml.notesSlide+xml"/>
  <Override PartName="/ppt/comments/modernComment_F64_5211784A.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omments/modernComment_11B_72AB8286.xml" ContentType="application/vnd.ms-powerpoint.comments+xml"/>
  <Override PartName="/ppt/comments/modernComment_10B_6D1224E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E4E753_DA8A43C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52" r:id="rId5"/>
    <p:sldMasterId id="2147483762" r:id="rId6"/>
  </p:sldMasterIdLst>
  <p:notesMasterIdLst>
    <p:notesMasterId r:id="rId23"/>
  </p:notesMasterIdLst>
  <p:sldIdLst>
    <p:sldId id="256" r:id="rId7"/>
    <p:sldId id="2145707858" r:id="rId8"/>
    <p:sldId id="3952" r:id="rId9"/>
    <p:sldId id="276" r:id="rId10"/>
    <p:sldId id="278" r:id="rId11"/>
    <p:sldId id="277" r:id="rId12"/>
    <p:sldId id="2145707751" r:id="rId13"/>
    <p:sldId id="3940" r:id="rId14"/>
    <p:sldId id="283" r:id="rId15"/>
    <p:sldId id="2145707856" r:id="rId16"/>
    <p:sldId id="2145707857" r:id="rId17"/>
    <p:sldId id="267" r:id="rId18"/>
    <p:sldId id="2145707848" r:id="rId19"/>
    <p:sldId id="2145707812" r:id="rId20"/>
    <p:sldId id="288" r:id="rId21"/>
    <p:sldId id="21457078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94661-84FB-4939-A7C3-9E752BA980C9}">
          <p14:sldIdLst>
            <p14:sldId id="256"/>
            <p14:sldId id="2145707858"/>
            <p14:sldId id="3952"/>
            <p14:sldId id="276"/>
            <p14:sldId id="278"/>
            <p14:sldId id="277"/>
            <p14:sldId id="2145707751"/>
            <p14:sldId id="3940"/>
            <p14:sldId id="283"/>
            <p14:sldId id="2145707856"/>
            <p14:sldId id="2145707857"/>
            <p14:sldId id="267"/>
            <p14:sldId id="2145707848"/>
            <p14:sldId id="2145707812"/>
            <p14:sldId id="288"/>
            <p14:sldId id="2145707859"/>
          </p14:sldIdLst>
        </p14:section>
        <p14:section name="Untitled Section" id="{9313FEA9-A994-46A9-B5EF-4B688C560AC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255833-67BE-CE7E-6E89-7869ECC51E82}" name="Carrie Stanton" initials="" userId="S::cstanton@ushealthconnect.com::fb076fe4-310e-4936-b27b-20ca150e18dc" providerId="AD"/>
  <p188:author id="{1171E8C0-19C7-4427-0209-D105C15A2C31}" name="Katie Sheridan" initials="KS" userId="S::ksheridan@ushealthconnect.com::ba375d21-2c20-4dd0-9850-7896869392b2" providerId="AD"/>
  <p188:author id="{2BCAD4F5-E969-6771-D543-761CBAD5BD7E}" name="Cindy Davidson" initials="CD" userId="S::cdavidson@ushealthconnect.com::03062326-39c5-45f7-aba2-5036e27cfd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62"/>
    <a:srgbClr val="0070C0"/>
    <a:srgbClr val="60A500"/>
    <a:srgbClr val="790979"/>
    <a:srgbClr val="000000"/>
    <a:srgbClr val="A392CA"/>
    <a:srgbClr val="CD99C9"/>
    <a:srgbClr val="C97BB9"/>
    <a:srgbClr val="FFFFFF"/>
    <a:srgbClr val="9EAF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F9FF1-6A56-4AA8-8D2D-7BEFE49A240E}" v="1" dt="2024-10-11T00:28:34.886"/>
    <p1510:client id="{35A24E35-6661-442D-92AC-EC6F57011A66}" v="1" dt="2024-10-11T22:45:29.266"/>
    <p1510:client id="{70AD276B-10C9-6B4E-80DF-FC56FB9AB261}" v="26" dt="2024-10-10T22:46:08.867"/>
    <p1510:client id="{821D85AA-EACF-4B84-8EA0-35AF009A053F}" v="19" dt="2024-10-11T19:36:07.950"/>
    <p1510:client id="{B223FC62-23F7-354F-BE8F-E72FDDE58FC4}" v="52" dt="2024-10-11T13:34:23.023"/>
    <p1510:client id="{D1481E50-4E1A-B240-BB9C-F26E891E0EDE}" v="513" dt="2024-10-11T14:34:25.97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fc i</c:v>
                </c:pt>
              </c:strCache>
            </c:strRef>
          </c:tx>
          <c:spPr>
            <a:solidFill>
              <a:schemeClr val="accent1"/>
            </a:solidFill>
            <a:ln>
              <a:noFill/>
            </a:ln>
            <a:effectLst/>
          </c:spPr>
          <c:invertIfNegative val="0"/>
          <c:cat>
            <c:strRef>
              <c:f>Sheet1!$A$2:$A$10</c:f>
              <c:strCache>
                <c:ptCount val="9"/>
                <c:pt idx="0">
                  <c:v>None</c:v>
                </c:pt>
                <c:pt idx="1">
                  <c:v>All Patients</c:v>
                </c:pt>
                <c:pt idx="2">
                  <c:v>Obesity</c:v>
                </c:pt>
                <c:pt idx="3">
                  <c:v>Sleep Apnea</c:v>
                </c:pt>
                <c:pt idx="4">
                  <c:v>Thyroid Disease</c:v>
                </c:pt>
                <c:pt idx="5">
                  <c:v>Hypertension</c:v>
                </c:pt>
                <c:pt idx="6">
                  <c:v>Clinical Depression</c:v>
                </c:pt>
                <c:pt idx="7">
                  <c:v>Type 2 Diabetes</c:v>
                </c:pt>
                <c:pt idx="8">
                  <c:v>COPD</c:v>
                </c:pt>
              </c:strCache>
            </c:strRef>
          </c:cat>
          <c:val>
            <c:numRef>
              <c:f>Sheet1!$B$2:$B$10</c:f>
              <c:numCache>
                <c:formatCode>General</c:formatCode>
                <c:ptCount val="9"/>
                <c:pt idx="0">
                  <c:v>10</c:v>
                </c:pt>
                <c:pt idx="1">
                  <c:v>8</c:v>
                </c:pt>
                <c:pt idx="2">
                  <c:v>5</c:v>
                </c:pt>
                <c:pt idx="3">
                  <c:v>4</c:v>
                </c:pt>
                <c:pt idx="4">
                  <c:v>6</c:v>
                </c:pt>
                <c:pt idx="5">
                  <c:v>6</c:v>
                </c:pt>
                <c:pt idx="6">
                  <c:v>4</c:v>
                </c:pt>
                <c:pt idx="7">
                  <c:v>5</c:v>
                </c:pt>
                <c:pt idx="8">
                  <c:v>3</c:v>
                </c:pt>
              </c:numCache>
            </c:numRef>
          </c:val>
          <c:extLst>
            <c:ext xmlns:c16="http://schemas.microsoft.com/office/drawing/2014/chart" uri="{C3380CC4-5D6E-409C-BE32-E72D297353CC}">
              <c16:uniqueId val="{00000000-8BEE-441C-898F-D510B42CF693}"/>
            </c:ext>
          </c:extLst>
        </c:ser>
        <c:ser>
          <c:idx val="1"/>
          <c:order val="1"/>
          <c:tx>
            <c:strRef>
              <c:f>Sheet1!$C$1</c:f>
              <c:strCache>
                <c:ptCount val="1"/>
                <c:pt idx="0">
                  <c:v>fc ii</c:v>
                </c:pt>
              </c:strCache>
            </c:strRef>
          </c:tx>
          <c:spPr>
            <a:solidFill>
              <a:schemeClr val="accent2"/>
            </a:solidFill>
            <a:ln>
              <a:noFill/>
            </a:ln>
            <a:effectLst/>
          </c:spPr>
          <c:invertIfNegative val="0"/>
          <c:cat>
            <c:strRef>
              <c:f>Sheet1!$A$2:$A$10</c:f>
              <c:strCache>
                <c:ptCount val="9"/>
                <c:pt idx="0">
                  <c:v>None</c:v>
                </c:pt>
                <c:pt idx="1">
                  <c:v>All Patients</c:v>
                </c:pt>
                <c:pt idx="2">
                  <c:v>Obesity</c:v>
                </c:pt>
                <c:pt idx="3">
                  <c:v>Sleep Apnea</c:v>
                </c:pt>
                <c:pt idx="4">
                  <c:v>Thyroid Disease</c:v>
                </c:pt>
                <c:pt idx="5">
                  <c:v>Hypertension</c:v>
                </c:pt>
                <c:pt idx="6">
                  <c:v>Clinical Depression</c:v>
                </c:pt>
                <c:pt idx="7">
                  <c:v>Type 2 Diabetes</c:v>
                </c:pt>
                <c:pt idx="8">
                  <c:v>COPD</c:v>
                </c:pt>
              </c:strCache>
            </c:strRef>
          </c:cat>
          <c:val>
            <c:numRef>
              <c:f>Sheet1!$C$2:$C$10</c:f>
              <c:numCache>
                <c:formatCode>General</c:formatCode>
                <c:ptCount val="9"/>
                <c:pt idx="0">
                  <c:v>37</c:v>
                </c:pt>
                <c:pt idx="1">
                  <c:v>16</c:v>
                </c:pt>
                <c:pt idx="2">
                  <c:v>29</c:v>
                </c:pt>
                <c:pt idx="3">
                  <c:v>24</c:v>
                </c:pt>
                <c:pt idx="4">
                  <c:v>31</c:v>
                </c:pt>
                <c:pt idx="5">
                  <c:v>27</c:v>
                </c:pt>
                <c:pt idx="6">
                  <c:v>29</c:v>
                </c:pt>
                <c:pt idx="7">
                  <c:v>30</c:v>
                </c:pt>
                <c:pt idx="8">
                  <c:v>22</c:v>
                </c:pt>
              </c:numCache>
            </c:numRef>
          </c:val>
          <c:extLst>
            <c:ext xmlns:c16="http://schemas.microsoft.com/office/drawing/2014/chart" uri="{C3380CC4-5D6E-409C-BE32-E72D297353CC}">
              <c16:uniqueId val="{00000001-8BEE-441C-898F-D510B42CF693}"/>
            </c:ext>
          </c:extLst>
        </c:ser>
        <c:ser>
          <c:idx val="2"/>
          <c:order val="2"/>
          <c:tx>
            <c:strRef>
              <c:f>Sheet1!$D$1</c:f>
              <c:strCache>
                <c:ptCount val="1"/>
                <c:pt idx="0">
                  <c:v>fc iii</c:v>
                </c:pt>
              </c:strCache>
            </c:strRef>
          </c:tx>
          <c:spPr>
            <a:solidFill>
              <a:schemeClr val="accent3"/>
            </a:solidFill>
            <a:ln>
              <a:noFill/>
            </a:ln>
            <a:effectLst/>
          </c:spPr>
          <c:invertIfNegative val="0"/>
          <c:cat>
            <c:strRef>
              <c:f>Sheet1!$A$2:$A$10</c:f>
              <c:strCache>
                <c:ptCount val="9"/>
                <c:pt idx="0">
                  <c:v>None</c:v>
                </c:pt>
                <c:pt idx="1">
                  <c:v>All Patients</c:v>
                </c:pt>
                <c:pt idx="2">
                  <c:v>Obesity</c:v>
                </c:pt>
                <c:pt idx="3">
                  <c:v>Sleep Apnea</c:v>
                </c:pt>
                <c:pt idx="4">
                  <c:v>Thyroid Disease</c:v>
                </c:pt>
                <c:pt idx="5">
                  <c:v>Hypertension</c:v>
                </c:pt>
                <c:pt idx="6">
                  <c:v>Clinical Depression</c:v>
                </c:pt>
                <c:pt idx="7">
                  <c:v>Type 2 Diabetes</c:v>
                </c:pt>
                <c:pt idx="8">
                  <c:v>COPD</c:v>
                </c:pt>
              </c:strCache>
            </c:strRef>
          </c:cat>
          <c:val>
            <c:numRef>
              <c:f>Sheet1!$D$2:$D$10</c:f>
              <c:numCache>
                <c:formatCode>General</c:formatCode>
                <c:ptCount val="9"/>
                <c:pt idx="0">
                  <c:v>46</c:v>
                </c:pt>
                <c:pt idx="1">
                  <c:v>68</c:v>
                </c:pt>
                <c:pt idx="2">
                  <c:v>58</c:v>
                </c:pt>
                <c:pt idx="3">
                  <c:v>63</c:v>
                </c:pt>
                <c:pt idx="4">
                  <c:v>54</c:v>
                </c:pt>
                <c:pt idx="5">
                  <c:v>57</c:v>
                </c:pt>
                <c:pt idx="6">
                  <c:v>57</c:v>
                </c:pt>
                <c:pt idx="7">
                  <c:v>50</c:v>
                </c:pt>
                <c:pt idx="8">
                  <c:v>61</c:v>
                </c:pt>
              </c:numCache>
            </c:numRef>
          </c:val>
          <c:extLst>
            <c:ext xmlns:c16="http://schemas.microsoft.com/office/drawing/2014/chart" uri="{C3380CC4-5D6E-409C-BE32-E72D297353CC}">
              <c16:uniqueId val="{00000002-8BEE-441C-898F-D510B42CF693}"/>
            </c:ext>
          </c:extLst>
        </c:ser>
        <c:ser>
          <c:idx val="3"/>
          <c:order val="3"/>
          <c:tx>
            <c:strRef>
              <c:f>Sheet1!$E$1</c:f>
              <c:strCache>
                <c:ptCount val="1"/>
                <c:pt idx="0">
                  <c:v>fc iv</c:v>
                </c:pt>
              </c:strCache>
            </c:strRef>
          </c:tx>
          <c:spPr>
            <a:solidFill>
              <a:schemeClr val="accent4"/>
            </a:solidFill>
            <a:ln>
              <a:noFill/>
            </a:ln>
            <a:effectLst/>
          </c:spPr>
          <c:invertIfNegative val="0"/>
          <c:cat>
            <c:strRef>
              <c:f>Sheet1!$A$2:$A$10</c:f>
              <c:strCache>
                <c:ptCount val="9"/>
                <c:pt idx="0">
                  <c:v>None</c:v>
                </c:pt>
                <c:pt idx="1">
                  <c:v>All Patients</c:v>
                </c:pt>
                <c:pt idx="2">
                  <c:v>Obesity</c:v>
                </c:pt>
                <c:pt idx="3">
                  <c:v>Sleep Apnea</c:v>
                </c:pt>
                <c:pt idx="4">
                  <c:v>Thyroid Disease</c:v>
                </c:pt>
                <c:pt idx="5">
                  <c:v>Hypertension</c:v>
                </c:pt>
                <c:pt idx="6">
                  <c:v>Clinical Depression</c:v>
                </c:pt>
                <c:pt idx="7">
                  <c:v>Type 2 Diabetes</c:v>
                </c:pt>
                <c:pt idx="8">
                  <c:v>COPD</c:v>
                </c:pt>
              </c:strCache>
            </c:strRef>
          </c:cat>
          <c:val>
            <c:numRef>
              <c:f>Sheet1!$E$2:$E$10</c:f>
              <c:numCache>
                <c:formatCode>General</c:formatCode>
                <c:ptCount val="9"/>
                <c:pt idx="0">
                  <c:v>7</c:v>
                </c:pt>
                <c:pt idx="1">
                  <c:v>8</c:v>
                </c:pt>
                <c:pt idx="2">
                  <c:v>8</c:v>
                </c:pt>
                <c:pt idx="3">
                  <c:v>9</c:v>
                </c:pt>
                <c:pt idx="4">
                  <c:v>9</c:v>
                </c:pt>
                <c:pt idx="5">
                  <c:v>10</c:v>
                </c:pt>
                <c:pt idx="6">
                  <c:v>10</c:v>
                </c:pt>
                <c:pt idx="7">
                  <c:v>15</c:v>
                </c:pt>
                <c:pt idx="8">
                  <c:v>14</c:v>
                </c:pt>
              </c:numCache>
            </c:numRef>
          </c:val>
          <c:extLst>
            <c:ext xmlns:c16="http://schemas.microsoft.com/office/drawing/2014/chart" uri="{C3380CC4-5D6E-409C-BE32-E72D297353CC}">
              <c16:uniqueId val="{00000003-8BEE-441C-898F-D510B42CF693}"/>
            </c:ext>
          </c:extLst>
        </c:ser>
        <c:dLbls>
          <c:showLegendKey val="0"/>
          <c:showVal val="0"/>
          <c:showCatName val="0"/>
          <c:showSerName val="0"/>
          <c:showPercent val="0"/>
          <c:showBubbleSize val="0"/>
        </c:dLbls>
        <c:gapWidth val="96"/>
        <c:overlap val="100"/>
        <c:axId val="604517904"/>
        <c:axId val="604515984"/>
      </c:barChart>
      <c:catAx>
        <c:axId val="6045179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solidFill>
                      <a:schemeClr val="tx1"/>
                    </a:solidFill>
                  </a:rPr>
                  <a:t>Comorbid Condition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out"/>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4515984"/>
        <c:crosses val="autoZero"/>
        <c:auto val="1"/>
        <c:lblAlgn val="ctr"/>
        <c:lblOffset val="100"/>
        <c:noMultiLvlLbl val="0"/>
      </c:catAx>
      <c:valAx>
        <c:axId val="604515984"/>
        <c:scaling>
          <c:orientation val="minMax"/>
          <c:max val="11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solidFill>
                      <a:schemeClr val="tx1"/>
                    </a:solidFill>
                  </a:rPr>
                  <a:t>Patients (% of Group)</a:t>
                </a:r>
              </a:p>
            </c:rich>
          </c:tx>
          <c:layout>
            <c:manualLayout>
              <c:xMode val="edge"/>
              <c:yMode val="edge"/>
              <c:x val="5.5586911339532948E-3"/>
              <c:y val="4.8126493137909919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60451790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288742042293"/>
          <c:y val="4.4105518830624114E-2"/>
          <c:w val="0.85929047353807464"/>
          <c:h val="0.6132021450144397"/>
        </c:manualLayout>
      </c:layout>
      <c:barChart>
        <c:barDir val="col"/>
        <c:grouping val="clustered"/>
        <c:varyColors val="0"/>
        <c:ser>
          <c:idx val="0"/>
          <c:order val="0"/>
          <c:tx>
            <c:strRef>
              <c:f>Sheet1!$B$1</c:f>
              <c:strCache>
                <c:ptCount val="1"/>
                <c:pt idx="0">
                  <c:v>green</c:v>
                </c:pt>
              </c:strCache>
            </c:strRef>
          </c:tx>
          <c:spPr>
            <a:solidFill>
              <a:schemeClr val="accent6"/>
            </a:solidFill>
            <a:ln>
              <a:solidFill>
                <a:schemeClr val="tx1"/>
              </a:solid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3-D7F0-462C-870D-6F4DA97500FF}"/>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D7F0-462C-870D-6F4DA97500FF}"/>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5-D7F0-462C-870D-6F4DA97500FF}"/>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6-D7F0-462C-870D-6F4DA97500FF}"/>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7-D7F0-462C-870D-6F4DA97500FF}"/>
              </c:ext>
            </c:extLst>
          </c:dPt>
          <c:dPt>
            <c:idx val="5"/>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D7F0-462C-870D-6F4DA97500FF}"/>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09-D7F0-462C-870D-6F4DA97500FF}"/>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D7F0-462C-870D-6F4DA97500FF}"/>
              </c:ext>
            </c:extLst>
          </c:dPt>
          <c:dPt>
            <c:idx val="8"/>
            <c:invertIfNegative val="0"/>
            <c:bubble3D val="0"/>
            <c:spPr>
              <a:solidFill>
                <a:schemeClr val="tx2"/>
              </a:solidFill>
              <a:ln>
                <a:noFill/>
              </a:ln>
              <a:effectLst/>
            </c:spPr>
            <c:extLst>
              <c:ext xmlns:c16="http://schemas.microsoft.com/office/drawing/2014/chart" uri="{C3380CC4-5D6E-409C-BE32-E72D297353CC}">
                <c16:uniqueId val="{0000000B-D7F0-462C-870D-6F4DA97500FF}"/>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COPD</c:v>
                </c:pt>
                <c:pt idx="1">
                  <c:v>Type 2 Diabetes</c:v>
                </c:pt>
                <c:pt idx="2">
                  <c:v>Hypertension</c:v>
                </c:pt>
                <c:pt idx="3">
                  <c:v>Sleep Apnea</c:v>
                </c:pt>
                <c:pt idx="4">
                  <c:v>Obesity</c:v>
                </c:pt>
                <c:pt idx="5">
                  <c:v>Thyroid Disease</c:v>
                </c:pt>
                <c:pt idx="6">
                  <c:v>Clinical Depression</c:v>
                </c:pt>
                <c:pt idx="7">
                  <c:v>All</c:v>
                </c:pt>
                <c:pt idx="8">
                  <c:v>None</c:v>
                </c:pt>
              </c:strCache>
            </c:strRef>
          </c:cat>
          <c:val>
            <c:numRef>
              <c:f>Sheet1!$B$2:$B$10</c:f>
              <c:numCache>
                <c:formatCode>0.0</c:formatCode>
                <c:ptCount val="9"/>
                <c:pt idx="0">
                  <c:v>304.5</c:v>
                </c:pt>
                <c:pt idx="1">
                  <c:v>304.60000000000002</c:v>
                </c:pt>
                <c:pt idx="2">
                  <c:v>331</c:v>
                </c:pt>
                <c:pt idx="3">
                  <c:v>333</c:v>
                </c:pt>
                <c:pt idx="4">
                  <c:v>333.2</c:v>
                </c:pt>
                <c:pt idx="5">
                  <c:v>344.9</c:v>
                </c:pt>
                <c:pt idx="6">
                  <c:v>346.4</c:v>
                </c:pt>
                <c:pt idx="7">
                  <c:v>360.8</c:v>
                </c:pt>
                <c:pt idx="8">
                  <c:v>400</c:v>
                </c:pt>
              </c:numCache>
            </c:numRef>
          </c:val>
          <c:extLst>
            <c:ext xmlns:c16="http://schemas.microsoft.com/office/drawing/2014/chart" uri="{C3380CC4-5D6E-409C-BE32-E72D297353CC}">
              <c16:uniqueId val="{00000000-D7F0-462C-870D-6F4DA97500FF}"/>
            </c:ext>
          </c:extLst>
        </c:ser>
        <c:dLbls>
          <c:showLegendKey val="0"/>
          <c:showVal val="0"/>
          <c:showCatName val="0"/>
          <c:showSerName val="0"/>
          <c:showPercent val="0"/>
          <c:showBubbleSize val="0"/>
        </c:dLbls>
        <c:gapWidth val="79"/>
        <c:axId val="1200274527"/>
        <c:axId val="1206428271"/>
      </c:barChart>
      <c:catAx>
        <c:axId val="1200274527"/>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Comorbid Condition</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06428271"/>
        <c:crosses val="autoZero"/>
        <c:auto val="1"/>
        <c:lblAlgn val="ctr"/>
        <c:lblOffset val="100"/>
        <c:noMultiLvlLbl val="0"/>
      </c:catAx>
      <c:valAx>
        <c:axId val="1206428271"/>
        <c:scaling>
          <c:orientation val="minMax"/>
          <c:max val="400"/>
        </c:scaling>
        <c:delete val="0"/>
        <c:axPos val="l"/>
        <c:title>
          <c:tx>
            <c:rich>
              <a:bodyPr rot="-540000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r>
                  <a:rPr lang="en-US">
                    <a:solidFill>
                      <a:schemeClr val="tx1"/>
                    </a:solidFill>
                  </a:rPr>
                  <a:t>Mean 6MWD at Enrollment</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00274527"/>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9435083488107"/>
          <c:y val="3.704075292734426E-2"/>
          <c:w val="0.85133481547465251"/>
          <c:h val="0.8280578686972718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7-8B02-4720-8BC8-CD6231ACB386}"/>
              </c:ext>
            </c:extLst>
          </c:dPt>
          <c:dLbls>
            <c:dLbl>
              <c:idx val="0"/>
              <c:tx>
                <c:rich>
                  <a:bodyPr/>
                  <a:lstStyle/>
                  <a:p>
                    <a:r>
                      <a:rPr lang="en-US"/>
                      <a:t>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B02-4720-8BC8-CD6231ACB386}"/>
                </c:ext>
              </c:extLst>
            </c:dLbl>
            <c:dLbl>
              <c:idx val="1"/>
              <c:tx>
                <c:rich>
                  <a:bodyPr/>
                  <a:lstStyle/>
                  <a:p>
                    <a:r>
                      <a:rPr lang="en-US"/>
                      <a:t>44%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B02-4720-8BC8-CD6231ACB386}"/>
                </c:ext>
              </c:extLst>
            </c:dLbl>
            <c:dLbl>
              <c:idx val="2"/>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B02-4720-8BC8-CD6231ACB386}"/>
                </c:ext>
              </c:extLst>
            </c:dLbl>
            <c:dLbl>
              <c:idx val="3"/>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B02-4720-8BC8-CD6231ACB386}"/>
                </c:ext>
              </c:extLst>
            </c:dLbl>
            <c:dLbl>
              <c:idx val="4"/>
              <c:tx>
                <c:rich>
                  <a:bodyPr/>
                  <a:lstStyle/>
                  <a:p>
                    <a:r>
                      <a:rPr lang="en-US"/>
                      <a:t>37%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B02-4720-8BC8-CD6231ACB38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Helvetica"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Obesity</c:v>
                </c:pt>
                <c:pt idx="1">
                  <c:v>Hypertension</c:v>
                </c:pt>
                <c:pt idx="2">
                  <c:v>Diabetes</c:v>
                </c:pt>
                <c:pt idx="3">
                  <c:v>Coronary
heart disease</c:v>
                </c:pt>
                <c:pt idx="4">
                  <c:v>DLCO ≤45%</c:v>
                </c:pt>
              </c:strCache>
            </c:strRef>
          </c:cat>
          <c:val>
            <c:numRef>
              <c:f>Sheet1!$B$2:$B$6</c:f>
              <c:numCache>
                <c:formatCode>General</c:formatCode>
                <c:ptCount val="5"/>
                <c:pt idx="0">
                  <c:v>27</c:v>
                </c:pt>
                <c:pt idx="1">
                  <c:v>44</c:v>
                </c:pt>
                <c:pt idx="2">
                  <c:v>22</c:v>
                </c:pt>
                <c:pt idx="3">
                  <c:v>12</c:v>
                </c:pt>
                <c:pt idx="4">
                  <c:v>37</c:v>
                </c:pt>
              </c:numCache>
            </c:numRef>
          </c:val>
          <c:extLst>
            <c:ext xmlns:c16="http://schemas.microsoft.com/office/drawing/2014/chart" uri="{C3380CC4-5D6E-409C-BE32-E72D297353CC}">
              <c16:uniqueId val="{00000000-8B02-4720-8BC8-CD6231ACB386}"/>
            </c:ext>
          </c:extLst>
        </c:ser>
        <c:dLbls>
          <c:dLblPos val="outEnd"/>
          <c:showLegendKey val="0"/>
          <c:showVal val="1"/>
          <c:showCatName val="0"/>
          <c:showSerName val="0"/>
          <c:showPercent val="0"/>
          <c:showBubbleSize val="0"/>
        </c:dLbls>
        <c:gapWidth val="50"/>
        <c:axId val="1124449087"/>
        <c:axId val="1124449567"/>
      </c:barChart>
      <c:catAx>
        <c:axId val="1124449087"/>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Helvetica" pitchFamily="2" charset="0"/>
                <a:ea typeface="+mn-ea"/>
                <a:cs typeface="+mn-cs"/>
              </a:defRPr>
            </a:pPr>
            <a:endParaRPr lang="en-US"/>
          </a:p>
        </c:txPr>
        <c:crossAx val="1124449567"/>
        <c:crosses val="autoZero"/>
        <c:auto val="1"/>
        <c:lblAlgn val="ctr"/>
        <c:lblOffset val="100"/>
        <c:noMultiLvlLbl val="0"/>
      </c:catAx>
      <c:valAx>
        <c:axId val="1124449567"/>
        <c:scaling>
          <c:orientation val="minMax"/>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124449087"/>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39%</a:t>
                    </a:r>
                  </a:p>
                </c:rich>
              </c:tx>
              <c:dLblPos val="ctr"/>
              <c:showLegendKey val="0"/>
              <c:showVal val="1"/>
              <c:showCatName val="0"/>
              <c:showSerName val="0"/>
              <c:showPercent val="0"/>
              <c:showBubbleSize val="0"/>
              <c:extLst>
                <c:ext xmlns:c15="http://schemas.microsoft.com/office/drawing/2012/chart" uri="{CE6537A1-D6FC-4f65-9D91-7224C49458BB}">
                  <c15:layout>
                    <c:manualLayout>
                      <c:w val="0.30376167113472713"/>
                      <c:h val="0.10897299217811669"/>
                    </c:manualLayout>
                  </c15:layout>
                  <c15:showDataLabelsRange val="0"/>
                </c:ext>
                <c:ext xmlns:c16="http://schemas.microsoft.com/office/drawing/2014/chart" uri="{C3380CC4-5D6E-409C-BE32-E72D297353CC}">
                  <c16:uniqueId val="{00000005-BB5C-40B3-BC4C-3146481B8BBC}"/>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39</c:v>
                </c:pt>
              </c:numCache>
            </c:numRef>
          </c:val>
          <c:extLst>
            <c:ext xmlns:c16="http://schemas.microsoft.com/office/drawing/2014/chart" uri="{C3380CC4-5D6E-409C-BE32-E72D297353CC}">
              <c16:uniqueId val="{00000000-BB5C-40B3-BC4C-3146481B8BBC}"/>
            </c:ext>
          </c:extLst>
        </c:ser>
        <c:ser>
          <c:idx val="1"/>
          <c:order val="1"/>
          <c:tx>
            <c:strRef>
              <c:f>Sheet1!$C$1</c:f>
              <c:strCache>
                <c:ptCount val="1"/>
                <c:pt idx="0">
                  <c:v>Series 2</c:v>
                </c:pt>
              </c:strCache>
            </c:strRef>
          </c:tx>
          <c:spPr>
            <a:solidFill>
              <a:schemeClr val="accent2"/>
            </a:solidFill>
            <a:ln>
              <a:noFill/>
            </a:ln>
            <a:effectLst/>
          </c:spPr>
          <c:invertIfNegative val="0"/>
          <c:dLbls>
            <c:dLbl>
              <c:idx val="0"/>
              <c:tx>
                <c:rich>
                  <a:bodyPr/>
                  <a:lstStyle/>
                  <a:p>
                    <a:r>
                      <a:rPr lang="en-US"/>
                      <a:t>31%</a:t>
                    </a:r>
                  </a:p>
                </c:rich>
              </c:tx>
              <c:dLblPos val="ctr"/>
              <c:showLegendKey val="0"/>
              <c:showVal val="1"/>
              <c:showCatName val="0"/>
              <c:showSerName val="0"/>
              <c:showPercent val="0"/>
              <c:showBubbleSize val="0"/>
              <c:extLst>
                <c:ext xmlns:c15="http://schemas.microsoft.com/office/drawing/2012/chart" uri="{CE6537A1-D6FC-4f65-9D91-7224C49458BB}">
                  <c15:layout>
                    <c:manualLayout>
                      <c:w val="0.28887139313792676"/>
                      <c:h val="0.10897299217811669"/>
                    </c:manualLayout>
                  </c15:layout>
                  <c15:showDataLabelsRange val="0"/>
                </c:ext>
                <c:ext xmlns:c16="http://schemas.microsoft.com/office/drawing/2014/chart" uri="{C3380CC4-5D6E-409C-BE32-E72D297353CC}">
                  <c16:uniqueId val="{00000004-BB5C-40B3-BC4C-3146481B8BBC}"/>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31</c:v>
                </c:pt>
              </c:numCache>
            </c:numRef>
          </c:val>
          <c:extLst>
            <c:ext xmlns:c16="http://schemas.microsoft.com/office/drawing/2014/chart" uri="{C3380CC4-5D6E-409C-BE32-E72D297353CC}">
              <c16:uniqueId val="{00000001-BB5C-40B3-BC4C-3146481B8BBC}"/>
            </c:ext>
          </c:extLst>
        </c:ser>
        <c:ser>
          <c:idx val="2"/>
          <c:order val="2"/>
          <c:tx>
            <c:strRef>
              <c:f>Sheet1!$D$1</c:f>
              <c:strCache>
                <c:ptCount val="1"/>
                <c:pt idx="0">
                  <c:v>Series 3</c:v>
                </c:pt>
              </c:strCache>
            </c:strRef>
          </c:tx>
          <c:spPr>
            <a:solidFill>
              <a:schemeClr val="accent3"/>
            </a:solidFill>
            <a:ln>
              <a:noFill/>
            </a:ln>
            <a:effectLst/>
          </c:spPr>
          <c:invertIfNegative val="0"/>
          <c:dLbls>
            <c:dLbl>
              <c:idx val="0"/>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15:layout>
                    <c:manualLayout>
                      <c:w val="0.36332278312192845"/>
                      <c:h val="0.10897299217811669"/>
                    </c:manualLayout>
                  </c15:layout>
                  <c15:showDataLabelsRange val="0"/>
                </c:ext>
                <c:ext xmlns:c16="http://schemas.microsoft.com/office/drawing/2014/chart" uri="{C3380CC4-5D6E-409C-BE32-E72D297353CC}">
                  <c16:uniqueId val="{00000003-BB5C-40B3-BC4C-3146481B8BBC}"/>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30</c:v>
                </c:pt>
              </c:numCache>
            </c:numRef>
          </c:val>
          <c:extLst>
            <c:ext xmlns:c16="http://schemas.microsoft.com/office/drawing/2014/chart" uri="{C3380CC4-5D6E-409C-BE32-E72D297353CC}">
              <c16:uniqueId val="{00000002-BB5C-40B3-BC4C-3146481B8BBC}"/>
            </c:ext>
          </c:extLst>
        </c:ser>
        <c:dLbls>
          <c:dLblPos val="ctr"/>
          <c:showLegendKey val="0"/>
          <c:showVal val="1"/>
          <c:showCatName val="0"/>
          <c:showSerName val="0"/>
          <c:showPercent val="0"/>
          <c:showBubbleSize val="0"/>
        </c:dLbls>
        <c:gapWidth val="50"/>
        <c:overlap val="100"/>
        <c:axId val="1124426047"/>
        <c:axId val="1124418367"/>
      </c:barChart>
      <c:catAx>
        <c:axId val="1124426047"/>
        <c:scaling>
          <c:orientation val="minMax"/>
        </c:scaling>
        <c:delete val="1"/>
        <c:axPos val="b"/>
        <c:numFmt formatCode="General" sourceLinked="1"/>
        <c:majorTickMark val="out"/>
        <c:minorTickMark val="none"/>
        <c:tickLblPos val="nextTo"/>
        <c:crossAx val="1124418367"/>
        <c:crosses val="autoZero"/>
        <c:auto val="1"/>
        <c:lblAlgn val="ctr"/>
        <c:lblOffset val="100"/>
        <c:noMultiLvlLbl val="0"/>
      </c:catAx>
      <c:valAx>
        <c:axId val="1124418367"/>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24426047"/>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79516568186051"/>
          <c:y val="7.0959198714708974E-2"/>
          <c:w val="0.82025460691332674"/>
          <c:h val="0.75952979865214976"/>
        </c:manualLayout>
      </c:layout>
      <c:lineChart>
        <c:grouping val="standard"/>
        <c:varyColors val="0"/>
        <c:ser>
          <c:idx val="0"/>
          <c:order val="0"/>
          <c:tx>
            <c:strRef>
              <c:f>Sheet1!$B$1</c:f>
              <c:strCache>
                <c:ptCount val="1"/>
                <c:pt idx="0">
                  <c:v>Series 1</c:v>
                </c:pt>
              </c:strCache>
            </c:strRef>
          </c:tx>
          <c:spPr>
            <a:ln w="28575" cap="rnd">
              <a:noFill/>
              <a:round/>
            </a:ln>
            <a:effectLst/>
          </c:spPr>
          <c:marker>
            <c:symbol val="none"/>
          </c:marker>
          <c:cat>
            <c:numRef>
              <c:f>Sheet1!$A$2:$A$10</c:f>
              <c:numCache>
                <c:formatCode>General</c:formatCode>
                <c:ptCount val="9"/>
                <c:pt idx="0">
                  <c:v>0</c:v>
                </c:pt>
                <c:pt idx="1">
                  <c:v>24</c:v>
                </c:pt>
                <c:pt idx="2">
                  <c:v>48</c:v>
                </c:pt>
                <c:pt idx="3">
                  <c:v>72</c:v>
                </c:pt>
                <c:pt idx="4">
                  <c:v>96</c:v>
                </c:pt>
                <c:pt idx="5">
                  <c:v>120</c:v>
                </c:pt>
                <c:pt idx="6">
                  <c:v>144</c:v>
                </c:pt>
                <c:pt idx="7">
                  <c:v>168</c:v>
                </c:pt>
                <c:pt idx="8">
                  <c:v>192</c:v>
                </c:pt>
              </c:numCache>
            </c:numRef>
          </c:cat>
          <c:val>
            <c:numRef>
              <c:f>Sheet1!$B$2:$B$10</c:f>
              <c:numCache>
                <c:formatCode>General</c:formatCode>
                <c:ptCount val="9"/>
                <c:pt idx="0">
                  <c:v>4.3</c:v>
                </c:pt>
                <c:pt idx="1">
                  <c:v>2.5</c:v>
                </c:pt>
              </c:numCache>
            </c:numRef>
          </c:val>
          <c:smooth val="0"/>
          <c:extLst>
            <c:ext xmlns:c16="http://schemas.microsoft.com/office/drawing/2014/chart" uri="{C3380CC4-5D6E-409C-BE32-E72D297353CC}">
              <c16:uniqueId val="{00000000-58D7-4C06-970A-FFD4E52DA7AA}"/>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Sheet1!$A$2:$A$10</c:f>
              <c:numCache>
                <c:formatCode>General</c:formatCode>
                <c:ptCount val="9"/>
                <c:pt idx="0">
                  <c:v>0</c:v>
                </c:pt>
                <c:pt idx="1">
                  <c:v>24</c:v>
                </c:pt>
                <c:pt idx="2">
                  <c:v>48</c:v>
                </c:pt>
                <c:pt idx="3">
                  <c:v>72</c:v>
                </c:pt>
                <c:pt idx="4">
                  <c:v>96</c:v>
                </c:pt>
                <c:pt idx="5">
                  <c:v>120</c:v>
                </c:pt>
                <c:pt idx="6">
                  <c:v>144</c:v>
                </c:pt>
                <c:pt idx="7">
                  <c:v>168</c:v>
                </c:pt>
                <c:pt idx="8">
                  <c:v>192</c:v>
                </c:pt>
              </c:numCache>
            </c:numRef>
          </c:cat>
          <c:val>
            <c:numRef>
              <c:f>Sheet1!$C$2:$C$10</c:f>
              <c:numCache>
                <c:formatCode>General</c:formatCode>
                <c:ptCount val="9"/>
              </c:numCache>
            </c:numRef>
          </c:val>
          <c:smooth val="0"/>
          <c:extLst>
            <c:ext xmlns:c16="http://schemas.microsoft.com/office/drawing/2014/chart" uri="{C3380CC4-5D6E-409C-BE32-E72D297353CC}">
              <c16:uniqueId val="{00000001-58D7-4C06-970A-FFD4E52DA7AA}"/>
            </c:ext>
          </c:extLst>
        </c:ser>
        <c:dLbls>
          <c:showLegendKey val="0"/>
          <c:showVal val="0"/>
          <c:showCatName val="0"/>
          <c:showSerName val="0"/>
          <c:showPercent val="0"/>
          <c:showBubbleSize val="0"/>
        </c:dLbls>
        <c:smooth val="0"/>
        <c:axId val="-656427120"/>
        <c:axId val="-656420592"/>
      </c:lineChart>
      <c:catAx>
        <c:axId val="-65642712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r>
                  <a:rPr lang="en-US">
                    <a:solidFill>
                      <a:schemeClr val="tx1"/>
                    </a:solidFill>
                  </a:rPr>
                  <a:t>Weeks</a:t>
                </a:r>
              </a:p>
            </c:rich>
          </c:tx>
          <c:layout>
            <c:manualLayout>
              <c:xMode val="edge"/>
              <c:yMode val="edge"/>
              <c:x val="0.49617478051137992"/>
              <c:y val="0.9090417815236643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6420592"/>
        <c:crosses val="autoZero"/>
        <c:auto val="1"/>
        <c:lblAlgn val="ctr"/>
        <c:lblOffset val="100"/>
        <c:noMultiLvlLbl val="0"/>
      </c:catAx>
      <c:valAx>
        <c:axId val="-656420592"/>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6427120"/>
        <c:crosses val="autoZero"/>
        <c:crossBetween val="midCat"/>
        <c:majorUnit val="25"/>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79516568186051"/>
          <c:y val="7.0959198714708974E-2"/>
          <c:w val="0.82025460691332674"/>
          <c:h val="0.75952979865214976"/>
        </c:manualLayout>
      </c:layout>
      <c:lineChart>
        <c:grouping val="standard"/>
        <c:varyColors val="0"/>
        <c:ser>
          <c:idx val="0"/>
          <c:order val="0"/>
          <c:tx>
            <c:strRef>
              <c:f>Sheet1!$B$1</c:f>
              <c:strCache>
                <c:ptCount val="1"/>
                <c:pt idx="0">
                  <c:v>Series 1</c:v>
                </c:pt>
              </c:strCache>
            </c:strRef>
          </c:tx>
          <c:spPr>
            <a:ln w="28575" cap="rnd">
              <a:noFill/>
              <a:round/>
            </a:ln>
            <a:effectLst/>
          </c:spPr>
          <c:marker>
            <c:symbol val="none"/>
          </c:marker>
          <c:cat>
            <c:numRef>
              <c:f>Sheet1!$A$2:$A$10</c:f>
              <c:numCache>
                <c:formatCode>General</c:formatCode>
                <c:ptCount val="9"/>
                <c:pt idx="0">
                  <c:v>0</c:v>
                </c:pt>
                <c:pt idx="1">
                  <c:v>24</c:v>
                </c:pt>
                <c:pt idx="2">
                  <c:v>48</c:v>
                </c:pt>
                <c:pt idx="3">
                  <c:v>72</c:v>
                </c:pt>
                <c:pt idx="4">
                  <c:v>96</c:v>
                </c:pt>
                <c:pt idx="5">
                  <c:v>120</c:v>
                </c:pt>
                <c:pt idx="6">
                  <c:v>144</c:v>
                </c:pt>
                <c:pt idx="7">
                  <c:v>168</c:v>
                </c:pt>
                <c:pt idx="8">
                  <c:v>192</c:v>
                </c:pt>
              </c:numCache>
            </c:numRef>
          </c:cat>
          <c:val>
            <c:numRef>
              <c:f>Sheet1!$B$2:$B$10</c:f>
              <c:numCache>
                <c:formatCode>General</c:formatCode>
                <c:ptCount val="9"/>
                <c:pt idx="0">
                  <c:v>4.3</c:v>
                </c:pt>
                <c:pt idx="1">
                  <c:v>2.5</c:v>
                </c:pt>
              </c:numCache>
            </c:numRef>
          </c:val>
          <c:smooth val="0"/>
          <c:extLst>
            <c:ext xmlns:c16="http://schemas.microsoft.com/office/drawing/2014/chart" uri="{C3380CC4-5D6E-409C-BE32-E72D297353CC}">
              <c16:uniqueId val="{00000000-1274-4CBB-881D-4B1488A837A9}"/>
            </c:ext>
          </c:extLst>
        </c:ser>
        <c:ser>
          <c:idx val="1"/>
          <c:order val="1"/>
          <c:tx>
            <c:strRef>
              <c:f>Sheet1!$C$1</c:f>
              <c:strCache>
                <c:ptCount val="1"/>
                <c:pt idx="0">
                  <c:v>Series 2</c:v>
                </c:pt>
              </c:strCache>
            </c:strRef>
          </c:tx>
          <c:spPr>
            <a:ln w="28575" cap="rnd">
              <a:solidFill>
                <a:schemeClr val="accent2"/>
              </a:solidFill>
              <a:round/>
            </a:ln>
            <a:effectLst/>
          </c:spPr>
          <c:marker>
            <c:symbol val="none"/>
          </c:marker>
          <c:cat>
            <c:numRef>
              <c:f>Sheet1!$A$2:$A$10</c:f>
              <c:numCache>
                <c:formatCode>General</c:formatCode>
                <c:ptCount val="9"/>
                <c:pt idx="0">
                  <c:v>0</c:v>
                </c:pt>
                <c:pt idx="1">
                  <c:v>24</c:v>
                </c:pt>
                <c:pt idx="2">
                  <c:v>48</c:v>
                </c:pt>
                <c:pt idx="3">
                  <c:v>72</c:v>
                </c:pt>
                <c:pt idx="4">
                  <c:v>96</c:v>
                </c:pt>
                <c:pt idx="5">
                  <c:v>120</c:v>
                </c:pt>
                <c:pt idx="6">
                  <c:v>144</c:v>
                </c:pt>
                <c:pt idx="7">
                  <c:v>168</c:v>
                </c:pt>
                <c:pt idx="8">
                  <c:v>192</c:v>
                </c:pt>
              </c:numCache>
            </c:numRef>
          </c:cat>
          <c:val>
            <c:numRef>
              <c:f>Sheet1!$C$2:$C$10</c:f>
              <c:numCache>
                <c:formatCode>General</c:formatCode>
                <c:ptCount val="9"/>
              </c:numCache>
            </c:numRef>
          </c:val>
          <c:smooth val="0"/>
          <c:extLst>
            <c:ext xmlns:c16="http://schemas.microsoft.com/office/drawing/2014/chart" uri="{C3380CC4-5D6E-409C-BE32-E72D297353CC}">
              <c16:uniqueId val="{00000001-1274-4CBB-881D-4B1488A837A9}"/>
            </c:ext>
          </c:extLst>
        </c:ser>
        <c:dLbls>
          <c:showLegendKey val="0"/>
          <c:showVal val="0"/>
          <c:showCatName val="0"/>
          <c:showSerName val="0"/>
          <c:showPercent val="0"/>
          <c:showBubbleSize val="0"/>
        </c:dLbls>
        <c:smooth val="0"/>
        <c:axId val="-656427120"/>
        <c:axId val="-656420592"/>
      </c:lineChart>
      <c:catAx>
        <c:axId val="-65642712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r>
                  <a:rPr lang="en-US">
                    <a:solidFill>
                      <a:schemeClr val="tx1"/>
                    </a:solidFill>
                  </a:rPr>
                  <a:t>Weeks</a:t>
                </a:r>
              </a:p>
            </c:rich>
          </c:tx>
          <c:layout>
            <c:manualLayout>
              <c:xMode val="edge"/>
              <c:yMode val="edge"/>
              <c:x val="0.47317615341170827"/>
              <c:y val="0.9090417815236643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6420592"/>
        <c:crosses val="autoZero"/>
        <c:auto val="1"/>
        <c:lblAlgn val="ctr"/>
        <c:lblOffset val="100"/>
        <c:noMultiLvlLbl val="0"/>
      </c:catAx>
      <c:valAx>
        <c:axId val="-656420592"/>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6427120"/>
        <c:crosses val="autoZero"/>
        <c:crossBetween val="midCat"/>
        <c:majorUnit val="25"/>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B_6D1224E2.xml><?xml version="1.0" encoding="utf-8"?>
<p188:cmLst xmlns:a="http://schemas.openxmlformats.org/drawingml/2006/main" xmlns:r="http://schemas.openxmlformats.org/officeDocument/2006/relationships" xmlns:p188="http://schemas.microsoft.com/office/powerpoint/2018/8/main">
  <p188:cm id="{63F34D58-0AFB-3949-9A09-E78B525FE3C4}" authorId="{25255833-67BE-CE7E-6E89-7869ECC51E82}" created="2024-10-10T22:40:21.226">
    <pc:sldMkLst xmlns:pc="http://schemas.microsoft.com/office/powerpoint/2013/main/command">
      <pc:docMk/>
      <pc:sldMk cId="1829905634" sldId="267"/>
    </pc:sldMkLst>
    <p188:txBody>
      <a:bodyPr/>
      <a:lstStyle/>
      <a:p>
        <a:r>
          <a:rPr lang="en-US"/>
          <a:t>Adjusted to take away border and shadow since the background of the graphic is white</a:t>
        </a:r>
      </a:p>
    </p188:txBody>
  </p188:cm>
</p188:cmLst>
</file>

<file path=ppt/comments/modernComment_115_842CC21A.xml><?xml version="1.0" encoding="utf-8"?>
<p188:cmLst xmlns:a="http://schemas.openxmlformats.org/drawingml/2006/main" xmlns:r="http://schemas.openxmlformats.org/officeDocument/2006/relationships" xmlns:p188="http://schemas.microsoft.com/office/powerpoint/2018/8/main">
  <p188:cm id="{3B8BFB66-7BF5-4B1A-9891-B0A7A20D19D6}" authorId="{2BCAD4F5-E969-6771-D543-761CBAD5BD7E}" status="resolved" created="2024-10-03T16:29:16.785" complete="100000">
    <ac:deMkLst xmlns:ac="http://schemas.microsoft.com/office/drawing/2013/main/command">
      <pc:docMk xmlns:pc="http://schemas.microsoft.com/office/powerpoint/2013/main/command"/>
      <pc:sldMk xmlns:pc="http://schemas.microsoft.com/office/powerpoint/2013/main/command" cId="2217525786" sldId="277"/>
      <ac:picMk id="8" creationId="{A160D188-C6E1-D08D-F1B3-60701BE97771}"/>
    </ac:deMkLst>
    <p188:pos x="1459075" y="296981"/>
    <p188:replyLst>
      <p188:reply id="{60693085-1FCC-4A73-A4B5-3C32201D96F0}" authorId="{2BCAD4F5-E969-6771-D543-761CBAD5BD7E}" created="2024-10-10T17:14:18.112">
        <p188:txBody>
          <a:bodyPr/>
          <a:lstStyle/>
          <a:p>
            <a:r>
              <a:rPr lang="en-US"/>
              <a:t>Not done</a:t>
            </a:r>
          </a:p>
        </p188:txBody>
      </p188:reply>
    </p188:replyLst>
    <p188:txBody>
      <a:bodyPr/>
      <a:lstStyle/>
      <a:p>
        <a:r>
          <a:rPr lang="en-US"/>
          <a:t>Can red squiggle under iPAH be removed?</a:t>
        </a:r>
      </a:p>
    </p188:txBody>
  </p188:cm>
</p188:cmLst>
</file>

<file path=ppt/comments/modernComment_11B_72AB8286.xml><?xml version="1.0" encoding="utf-8"?>
<p188:cmLst xmlns:a="http://schemas.openxmlformats.org/drawingml/2006/main" xmlns:r="http://schemas.openxmlformats.org/officeDocument/2006/relationships" xmlns:p188="http://schemas.microsoft.com/office/powerpoint/2018/8/main">
  <p188:cm id="{9D07A834-4594-4522-B0D7-41CBB4AA2064}" authorId="{2BCAD4F5-E969-6771-D543-761CBAD5BD7E}" status="resolved" created="2024-10-03T17:23:46.645" complete="100000">
    <ac:deMkLst xmlns:ac="http://schemas.microsoft.com/office/drawing/2013/main/command">
      <pc:docMk xmlns:pc="http://schemas.microsoft.com/office/powerpoint/2013/main/command"/>
      <pc:sldMk xmlns:pc="http://schemas.microsoft.com/office/powerpoint/2013/main/command" cId="1923842694" sldId="283"/>
      <ac:picMk id="5" creationId="{7DA369B0-82C8-5B4E-16FD-5542EC5C3701}"/>
    </ac:deMkLst>
    <p188:pos x="6084887" y="4803107"/>
    <p188:replyLst>
      <p188:reply id="{9AD0954C-CDBD-459F-A55D-48251A653349}" authorId="{2BCAD4F5-E969-6771-D543-761CBAD5BD7E}" created="2024-10-10T17:15:28.802">
        <p188:txBody>
          <a:bodyPr/>
          <a:lstStyle/>
          <a:p>
            <a:r>
              <a:rPr lang="en-US"/>
              <a:t>Not done</a:t>
            </a:r>
          </a:p>
        </p188:txBody>
      </p188:reply>
    </p188:replyLst>
    <p188:txBody>
      <a:bodyPr/>
      <a:lstStyle/>
      <a:p>
        <a:r>
          <a:rPr lang="en-US"/>
          <a:t>Remove red squiggle
</a:t>
        </a:r>
      </a:p>
    </p188:txBody>
  </p188:cm>
  <p188:cm id="{A3C52F32-A74B-4EBA-AA11-0893630ADCBC}" authorId="{2BCAD4F5-E969-6771-D543-761CBAD5BD7E}" status="resolved" created="2024-10-10T17:15:41.024" complete="100000">
    <ac:deMkLst xmlns:ac="http://schemas.microsoft.com/office/drawing/2013/main/command">
      <pc:docMk xmlns:pc="http://schemas.microsoft.com/office/powerpoint/2013/main/command"/>
      <pc:sldMk xmlns:pc="http://schemas.microsoft.com/office/powerpoint/2013/main/command" cId="1923842694" sldId="283"/>
      <ac:picMk id="5" creationId="{7DA369B0-82C8-5B4E-16FD-5542EC5C3701}"/>
    </ac:deMkLst>
    <p188:txBody>
      <a:bodyPr/>
      <a:lstStyle/>
      <a:p>
        <a:r>
          <a:rPr lang="en-US"/>
          <a:t>Should title be left justified or leave centered?
</a:t>
        </a:r>
      </a:p>
    </p188:txBody>
  </p188:cm>
</p188:cmLst>
</file>

<file path=ppt/comments/modernComment_7FE4E6E7_3F5D8819.xml><?xml version="1.0" encoding="utf-8"?>
<p188:cmLst xmlns:a="http://schemas.openxmlformats.org/drawingml/2006/main" xmlns:r="http://schemas.openxmlformats.org/officeDocument/2006/relationships" xmlns:p188="http://schemas.microsoft.com/office/powerpoint/2018/8/main">
  <p188:cm id="{C31F5610-DFF7-E64A-9516-3F97BBCCD1CA}" authorId="{25255833-67BE-CE7E-6E89-7869ECC51E82}" created="2024-10-10T22:42:46.324">
    <pc:sldMkLst xmlns:pc="http://schemas.microsoft.com/office/powerpoint/2013/main/command">
      <pc:docMk/>
      <pc:sldMk cId="1063094297" sldId="2145707751"/>
    </pc:sldMkLst>
    <p188:txBody>
      <a:bodyPr/>
      <a:lstStyle/>
      <a:p>
        <a:r>
          <a:rPr lang="en-US"/>
          <a:t>Slight spacing adjustments</a:t>
        </a:r>
      </a:p>
    </p188:txBody>
  </p188:cm>
</p188:cmLst>
</file>

<file path=ppt/comments/modernComment_7FE4E752_E86B6E71.xml><?xml version="1.0" encoding="utf-8"?>
<p188:cmLst xmlns:a="http://schemas.openxmlformats.org/drawingml/2006/main" xmlns:r="http://schemas.openxmlformats.org/officeDocument/2006/relationships" xmlns:p188="http://schemas.microsoft.com/office/powerpoint/2018/8/main">
  <p188:cm id="{F0613F35-5479-9642-94CF-F64F53E71A63}" authorId="{25255833-67BE-CE7E-6E89-7869ECC51E82}" created="2024-10-10T22:50:27.768">
    <pc:sldMkLst xmlns:pc="http://schemas.microsoft.com/office/powerpoint/2013/main/command">
      <pc:docMk/>
      <pc:sldMk cId="3899354737" sldId="2145707858"/>
    </pc:sldMkLst>
    <p188:txBody>
      <a:bodyPr/>
      <a:lstStyle/>
      <a:p>
        <a:r>
          <a:rPr lang="en-US"/>
          <a:t>Slight adjustments made!</a:t>
        </a:r>
      </a:p>
    </p188:txBody>
  </p188:cm>
</p188:cmLst>
</file>

<file path=ppt/comments/modernComment_7FE4E753_DA8A43C3.xml><?xml version="1.0" encoding="utf-8"?>
<p188:cmLst xmlns:a="http://schemas.openxmlformats.org/drawingml/2006/main" xmlns:r="http://schemas.openxmlformats.org/officeDocument/2006/relationships" xmlns:p188="http://schemas.microsoft.com/office/powerpoint/2018/8/main">
  <p188:cm id="{52AABA98-698B-0D40-86D0-DDEB5FAD1EB6}" authorId="{25255833-67BE-CE7E-6E89-7869ECC51E82}" created="2024-10-10T22:55:08.460">
    <ac:deMkLst xmlns:ac="http://schemas.microsoft.com/office/drawing/2013/main/command">
      <pc:docMk xmlns:pc="http://schemas.microsoft.com/office/powerpoint/2013/main/command"/>
      <pc:sldMk xmlns:pc="http://schemas.microsoft.com/office/powerpoint/2013/main/command" cId="3666494403" sldId="2145707859"/>
      <ac:picMk id="5" creationId="{502DBA80-7F5C-2AB3-1956-5181AA9B6A91}"/>
    </ac:deMkLst>
    <p188:replyLst>
      <p188:reply id="{C521BE6C-1969-4C1A-B820-64C93BD55818}" authorId="{1171E8C0-19C7-4427-0209-D105C15A2C31}" created="2024-10-11T00:28:34.865">
        <p188:txBody>
          <a:bodyPr/>
          <a:lstStyle/>
          <a:p>
            <a:r>
              <a:rPr lang="en-US"/>
              <a:t>Thank you for adding this slide!</a:t>
            </a:r>
          </a:p>
        </p188:txBody>
      </p188:reply>
    </p188:replyLst>
    <p188:txBody>
      <a:bodyPr/>
      <a:lstStyle/>
      <a:p>
        <a:r>
          <a:rPr lang="en-US"/>
          <a:t>Is there a way to get a better picture of this?</a:t>
        </a:r>
      </a:p>
    </p188:txBody>
  </p188:cm>
</p188:cmLst>
</file>

<file path=ppt/comments/modernComment_F64_5211784A.xml><?xml version="1.0" encoding="utf-8"?>
<p188:cmLst xmlns:a="http://schemas.openxmlformats.org/drawingml/2006/main" xmlns:r="http://schemas.openxmlformats.org/officeDocument/2006/relationships" xmlns:p188="http://schemas.microsoft.com/office/powerpoint/2018/8/main">
  <p188:cm id="{E4245A5B-1663-A548-8B15-DA7537C6947B}" authorId="{25255833-67BE-CE7E-6E89-7869ECC51E82}" created="2024-10-10T22:51:24.888">
    <pc:sldMkLst xmlns:pc="http://schemas.microsoft.com/office/powerpoint/2013/main/command">
      <pc:docMk/>
      <pc:sldMk cId="1376876618" sldId="3940"/>
    </pc:sldMkLst>
    <p188:txBody>
      <a:bodyPr/>
      <a:lstStyle/>
      <a:p>
        <a:r>
          <a:rPr lang="en-US"/>
          <a:t>Slight adjustments made to bullets</a:t>
        </a:r>
      </a:p>
    </p188:txBody>
  </p188:cm>
</p188:cmLst>
</file>

<file path=ppt/drawings/drawing1.xml><?xml version="1.0" encoding="utf-8"?>
<c:userShapes xmlns:c="http://schemas.openxmlformats.org/drawingml/2006/chart">
  <cdr:relSizeAnchor xmlns:cdr="http://schemas.openxmlformats.org/drawingml/2006/chartDrawing">
    <cdr:from>
      <cdr:x>0.01025</cdr:x>
      <cdr:y>0.3075</cdr:y>
    </cdr:from>
    <cdr:to>
      <cdr:x>0.05984</cdr:x>
      <cdr:y>0.61683</cdr:y>
    </cdr:to>
    <cdr:sp macro="" textlink="">
      <cdr:nvSpPr>
        <cdr:cNvPr id="2" name="TextBox 1">
          <a:extLst xmlns:a="http://schemas.openxmlformats.org/drawingml/2006/main">
            <a:ext uri="{FF2B5EF4-FFF2-40B4-BE49-F238E27FC236}">
              <a16:creationId xmlns:a16="http://schemas.microsoft.com/office/drawing/2014/main" id="{8800F662-D14A-451E-7D0E-F863277AA5D5}"/>
            </a:ext>
          </a:extLst>
        </cdr:cNvPr>
        <cdr:cNvSpPr txBox="1"/>
      </cdr:nvSpPr>
      <cdr:spPr>
        <a:xfrm xmlns:a="http://schemas.openxmlformats.org/drawingml/2006/main" rot="16200000">
          <a:off x="-462307" y="1877576"/>
          <a:ext cx="1359668" cy="307777"/>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ctr"/>
          <a:r>
            <a:rPr lang="en-US" sz="1400" b="1" dirty="0">
              <a:solidFill>
                <a:srgbClr val="000000"/>
              </a:solidFill>
            </a:rPr>
            <a:t>Proportion,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31B69-63F3-9444-9645-38B89D621169}"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0CE74-CB11-E343-A815-51E44FF31C29}" type="slidenum">
              <a:rPr lang="en-US" smtClean="0"/>
              <a:t>‹#›</a:t>
            </a:fld>
            <a:endParaRPr lang="en-US"/>
          </a:p>
        </p:txBody>
      </p:sp>
    </p:spTree>
    <p:extLst>
      <p:ext uri="{BB962C8B-B14F-4D97-AF65-F5344CB8AC3E}">
        <p14:creationId xmlns:p14="http://schemas.microsoft.com/office/powerpoint/2010/main" val="275335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Add-on</a:t>
            </a:r>
          </a:p>
        </p:txBody>
      </p:sp>
    </p:spTree>
    <p:extLst>
      <p:ext uri="{BB962C8B-B14F-4D97-AF65-F5344CB8AC3E}">
        <p14:creationId xmlns:p14="http://schemas.microsoft.com/office/powerpoint/2010/main" val="56849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a:ln>
                  <a:noFill/>
                </a:ln>
                <a:effectLst/>
                <a:uLnTx/>
                <a:uFillTx/>
                <a:latin typeface="Arial" panose="020B0604020202020204"/>
                <a:ea typeface="MS PGothic" pitchFamily="34" charset="-128"/>
                <a:cs typeface="+mn-cs"/>
              </a:rPr>
              <a:t>6MWD, 6-minute walking distance; COPD, chronic obstructive pulmonary disease; FC, functional class. </a:t>
            </a:r>
            <a:endParaRPr lang="en-US"/>
          </a:p>
        </p:txBody>
      </p:sp>
      <p:sp>
        <p:nvSpPr>
          <p:cNvPr id="4" name="Slide Number Placeholder 3"/>
          <p:cNvSpPr>
            <a:spLocks noGrp="1"/>
          </p:cNvSpPr>
          <p:nvPr>
            <p:ph type="sldNum" sz="quarter" idx="5"/>
          </p:nvPr>
        </p:nvSpPr>
        <p:spPr/>
        <p:txBody>
          <a:bodyPr/>
          <a:lstStyle/>
          <a:p>
            <a:fld id="{37A0CE74-CB11-E343-A815-51E44FF31C29}" type="slidenum">
              <a:rPr lang="en-US" smtClean="0"/>
              <a:t>3</a:t>
            </a:fld>
            <a:endParaRPr lang="en-US"/>
          </a:p>
        </p:txBody>
      </p:sp>
    </p:spTree>
    <p:extLst>
      <p:ext uri="{BB962C8B-B14F-4D97-AF65-F5344CB8AC3E}">
        <p14:creationId xmlns:p14="http://schemas.microsoft.com/office/powerpoint/2010/main" val="73446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CE74-CB11-E343-A815-51E44FF31C29}" type="slidenum">
              <a:rPr lang="en-US" smtClean="0"/>
              <a:t>4</a:t>
            </a:fld>
            <a:endParaRPr lang="en-US"/>
          </a:p>
        </p:txBody>
      </p:sp>
    </p:spTree>
    <p:extLst>
      <p:ext uri="{BB962C8B-B14F-4D97-AF65-F5344CB8AC3E}">
        <p14:creationId xmlns:p14="http://schemas.microsoft.com/office/powerpoint/2010/main" val="284197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CE74-CB11-E343-A815-51E44FF31C29}" type="slidenum">
              <a:rPr lang="en-US" smtClean="0"/>
              <a:t>7</a:t>
            </a:fld>
            <a:endParaRPr lang="en-US"/>
          </a:p>
        </p:txBody>
      </p:sp>
    </p:spTree>
    <p:extLst>
      <p:ext uri="{BB962C8B-B14F-4D97-AF65-F5344CB8AC3E}">
        <p14:creationId xmlns:p14="http://schemas.microsoft.com/office/powerpoint/2010/main" val="128205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solidFill>
                  <a:schemeClr val="tx1">
                    <a:lumMod val="65000"/>
                    <a:lumOff val="35000"/>
                  </a:schemeClr>
                </a:solidFill>
              </a:rPr>
              <a:t>BMI, body mass index; CABG, coronary artery bypass graft; CAD, coronary artery disease; CV, cardiovascular; DM, diabetes mellitus; LVEDP, left ventricular end-diastolic pressure; MI, myocardial infarction; mPAP, mean pulmonary arterial pressure; PCWP, pulmonary capillary wedge pressure; PCI, percutaneous coronary intervention; PVR, pulmonary vascular resistance. </a:t>
            </a:r>
            <a:endParaRPr lang="en-US" b="1" i="0">
              <a:solidFill>
                <a:srgbClr val="212121"/>
              </a:solidFill>
              <a:effectLst/>
              <a:latin typeface="BlinkMacSystemFont"/>
            </a:endParaRPr>
          </a:p>
          <a:p>
            <a:pPr algn="l"/>
            <a:endParaRPr lang="en-US" b="1" i="0">
              <a:solidFill>
                <a:srgbClr val="212121"/>
              </a:solidFill>
              <a:effectLst/>
              <a:latin typeface="BlinkMacSystemFont"/>
            </a:endParaRPr>
          </a:p>
          <a:p>
            <a:pPr algn="l"/>
            <a:r>
              <a:rPr lang="en-US" b="1" i="0">
                <a:solidFill>
                  <a:srgbClr val="212121"/>
                </a:solidFill>
                <a:effectLst/>
                <a:latin typeface="BlinkMacSystemFont"/>
              </a:rPr>
              <a:t>Background: </a:t>
            </a:r>
            <a:r>
              <a:rPr lang="en-US" b="0" i="0">
                <a:solidFill>
                  <a:srgbClr val="212121"/>
                </a:solidFill>
                <a:effectLst/>
                <a:latin typeface="BlinkMacSystemFont"/>
              </a:rPr>
              <a:t>The purpose of this study was to compare patients with pulmonary arterial hypertension enrolled in the AMBITION trial with (excluded from the primary analysis set [ex-primary analysis set]) and without (primary analysis set) multiple risk factors for left ventricular diastolic dysfunction.</a:t>
            </a:r>
          </a:p>
          <a:p>
            <a:pPr algn="l"/>
            <a:r>
              <a:rPr lang="en-US" b="1" i="0">
                <a:solidFill>
                  <a:srgbClr val="212121"/>
                </a:solidFill>
                <a:effectLst/>
                <a:latin typeface="BlinkMacSystemFont"/>
              </a:rPr>
              <a:t>Methods: </a:t>
            </a:r>
            <a:r>
              <a:rPr lang="en-US" b="0" i="0">
                <a:solidFill>
                  <a:srgbClr val="212121"/>
                </a:solidFill>
                <a:effectLst/>
                <a:latin typeface="BlinkMacSystemFont"/>
              </a:rPr>
              <a:t>Treatment-naive patients with pulmonary arterial hypertension were randomized to once-daily ambrisentan and tadalafil combination therapy, ambrisentan monotherapy, or tadalafil monotherapy. The primary end point was time from randomization to first adjudicated clinical failure event.</a:t>
            </a:r>
          </a:p>
          <a:p>
            <a:pPr algn="l"/>
            <a:r>
              <a:rPr lang="en-US" b="1" i="0">
                <a:solidFill>
                  <a:srgbClr val="212121"/>
                </a:solidFill>
                <a:effectLst/>
                <a:latin typeface="BlinkMacSystemFont"/>
              </a:rPr>
              <a:t>Results: </a:t>
            </a:r>
            <a:r>
              <a:rPr lang="en-US" b="0" i="0">
                <a:solidFill>
                  <a:srgbClr val="212121"/>
                </a:solidFill>
                <a:effectLst/>
                <a:latin typeface="BlinkMacSystemFont"/>
              </a:rPr>
              <a:t>Primary analysis set patients (n = 500), compared with ex-primary analysis set patients (n = 105), were younger (mean, 54.4 vs 62.1 years) with greater baseline 6-minute walk distance (median, 363.7 vs 330.5 meters) and fewer comorbidities (e.g., hypertension and diabetes). Treatment effects of initial combination therapy vs pooled monotherapy were directionally the same for both populations, albeit of a lower magnitude for ex-primary analysis set patients. Initial combination therapy reduced the risk of clinical failure compared with pooled monotherapy in primary analysis set patients (hazard ratio, 0.50; 95% confidence interval, 0.35-0.72), whereas the effect was less clear in ex-primary analysis set patients (hazard ratio, 0.70; 95% confidence interval, 0.35-1.37). Overall, primary analysis set patients had fewer clinical failure events (25% vs 33%), higher rates of satisfactory clinical response (34% vs 24%), and lower rates of permanent study drug withdrawal due to adverse events (16% vs 31%) than ex-primary analysis set patients.</a:t>
            </a:r>
          </a:p>
          <a:p>
            <a:pPr algn="l"/>
            <a:r>
              <a:rPr lang="en-US" b="1" i="0">
                <a:solidFill>
                  <a:srgbClr val="212121"/>
                </a:solidFill>
                <a:effectLst/>
                <a:latin typeface="BlinkMacSystemFont"/>
              </a:rPr>
              <a:t>Conclusions: </a:t>
            </a:r>
            <a:r>
              <a:rPr lang="en-US" b="0" i="0">
                <a:solidFill>
                  <a:srgbClr val="212121"/>
                </a:solidFill>
                <a:effectLst/>
                <a:latin typeface="BlinkMacSystemFont"/>
              </a:rPr>
              <a:t>Efficacy of initial combination therapy vs pooled monotherapy was directionally similar for primary analysis set and ex-primary analysis set patients. However, ex-primary analysis set patients (with multiple risk factors for left ventricular diastolic dysfunction) experienced higher rates of clinical failure events and the response to combination therapy vs monotherapy was attenuated. Tolerability was better in primary analysis set than ex-primary analysis set patients.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6C07F-197D-4C71-9C57-5BCA7895808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232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CE74-CB11-E343-A815-51E44FF31C29}" type="slidenum">
              <a:rPr lang="en-US" smtClean="0"/>
              <a:t>9</a:t>
            </a:fld>
            <a:endParaRPr lang="en-US"/>
          </a:p>
        </p:txBody>
      </p:sp>
    </p:spTree>
    <p:extLst>
      <p:ext uri="{BB962C8B-B14F-4D97-AF65-F5344CB8AC3E}">
        <p14:creationId xmlns:p14="http://schemas.microsoft.com/office/powerpoint/2010/main" val="175079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455CE-0A28-7B40-AF0E-E30F9BED7E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97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CE74-CB11-E343-A815-51E44FF31C29}" type="slidenum">
              <a:rPr lang="en-US" smtClean="0"/>
              <a:t>14</a:t>
            </a:fld>
            <a:endParaRPr lang="en-US"/>
          </a:p>
        </p:txBody>
      </p:sp>
    </p:spTree>
    <p:extLst>
      <p:ext uri="{BB962C8B-B14F-4D97-AF65-F5344CB8AC3E}">
        <p14:creationId xmlns:p14="http://schemas.microsoft.com/office/powerpoint/2010/main" val="4066753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6E73BED-841B-EDBB-EEA8-26DFD8C02A89}"/>
              </a:ext>
            </a:extLst>
          </p:cNvPr>
          <p:cNvSpPr/>
          <p:nvPr userDrawn="1"/>
        </p:nvSpPr>
        <p:spPr>
          <a:xfrm>
            <a:off x="267855" y="341745"/>
            <a:ext cx="11656291" cy="4913746"/>
          </a:xfrm>
          <a:prstGeom prst="roundRect">
            <a:avLst>
              <a:gd name="adj" fmla="val 350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9810" name="Rectangle 2"/>
          <p:cNvSpPr>
            <a:spLocks noGrp="1" noChangeArrowheads="1"/>
          </p:cNvSpPr>
          <p:nvPr>
            <p:ph type="ctrTitle" sz="quarter"/>
          </p:nvPr>
        </p:nvSpPr>
        <p:spPr>
          <a:xfrm>
            <a:off x="381000" y="2265173"/>
            <a:ext cx="11430000" cy="590931"/>
          </a:xfrm>
        </p:spPr>
        <p:txBody>
          <a:bodyPr anchor="b" anchorCtr="0"/>
          <a:lstStyle>
            <a:lvl1pPr algn="ctr">
              <a:defRPr sz="3600">
                <a:solidFill>
                  <a:schemeClr val="tx1"/>
                </a:solidFill>
              </a:defRPr>
            </a:lvl1pPr>
          </a:lstStyle>
          <a:p>
            <a:r>
              <a:rPr lang="en-US"/>
              <a:t>Click to edit Master title style</a:t>
            </a:r>
          </a:p>
        </p:txBody>
      </p:sp>
      <p:sp>
        <p:nvSpPr>
          <p:cNvPr id="2039811" name="Rectangle 3"/>
          <p:cNvSpPr>
            <a:spLocks noGrp="1" noChangeArrowheads="1"/>
          </p:cNvSpPr>
          <p:nvPr>
            <p:ph type="subTitle" sz="quarter" idx="1"/>
          </p:nvPr>
        </p:nvSpPr>
        <p:spPr>
          <a:xfrm>
            <a:off x="381000" y="3006301"/>
            <a:ext cx="11430000" cy="523220"/>
          </a:xfrm>
        </p:spPr>
        <p:txBody>
          <a:bodyPr>
            <a:noAutofit/>
          </a:bodyPr>
          <a:lstStyle>
            <a:lvl1pPr marL="0" indent="0" algn="ctr">
              <a:buFont typeface="Arial" charset="0"/>
              <a:buNone/>
              <a:defRPr sz="2800">
                <a:solidFill>
                  <a:schemeClr val="tx1"/>
                </a:solidFill>
              </a:defRPr>
            </a:lvl1pPr>
          </a:lstStyle>
          <a:p>
            <a:r>
              <a:rPr lang="en-US"/>
              <a:t>Click to edit Master subtitle style</a:t>
            </a:r>
          </a:p>
        </p:txBody>
      </p:sp>
      <p:pic>
        <p:nvPicPr>
          <p:cNvPr id="2" name="Picture 1" descr="image001.jpg">
            <a:extLst>
              <a:ext uri="{FF2B5EF4-FFF2-40B4-BE49-F238E27FC236}">
                <a16:creationId xmlns:a16="http://schemas.microsoft.com/office/drawing/2014/main" id="{0BE89FBB-12EB-7D5B-B2CA-9C209DB51B60}"/>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47104" y="5349240"/>
            <a:ext cx="2585886" cy="1362456"/>
          </a:xfrm>
          <a:prstGeom prst="rect">
            <a:avLst/>
          </a:prstGeom>
        </p:spPr>
      </p:pic>
      <p:pic>
        <p:nvPicPr>
          <p:cNvPr id="3" name="Picture 7" descr="PHA_logo.png">
            <a:extLst>
              <a:ext uri="{FF2B5EF4-FFF2-40B4-BE49-F238E27FC236}">
                <a16:creationId xmlns:a16="http://schemas.microsoft.com/office/drawing/2014/main" id="{233CCF09-B92F-BE5C-B0CF-36AC60C840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634414" y="5372812"/>
            <a:ext cx="3496063" cy="1307595"/>
          </a:xfrm>
          <a:prstGeom prst="rect">
            <a:avLst/>
          </a:prstGeom>
        </p:spPr>
      </p:pic>
      <p:cxnSp>
        <p:nvCxnSpPr>
          <p:cNvPr id="4" name="Straight Connector 3">
            <a:extLst>
              <a:ext uri="{FF2B5EF4-FFF2-40B4-BE49-F238E27FC236}">
                <a16:creationId xmlns:a16="http://schemas.microsoft.com/office/drawing/2014/main" id="{CAD8B743-1ADE-CA5E-2492-3BB7F1B4367C}"/>
              </a:ext>
            </a:extLst>
          </p:cNvPr>
          <p:cNvCxnSpPr>
            <a:cxnSpLocks/>
          </p:cNvCxnSpPr>
          <p:nvPr userDrawn="1"/>
        </p:nvCxnSpPr>
        <p:spPr>
          <a:xfrm>
            <a:off x="266700" y="2928257"/>
            <a:ext cx="116586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95315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936B9437-38B0-36EB-5ADF-D14FAC7A780C}"/>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10813244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39810" name="Rectangle 2"/>
          <p:cNvSpPr>
            <a:spLocks noGrp="1" noChangeArrowheads="1"/>
          </p:cNvSpPr>
          <p:nvPr>
            <p:ph type="ctrTitle" sz="quarter"/>
          </p:nvPr>
        </p:nvSpPr>
        <p:spPr>
          <a:xfrm>
            <a:off x="347133" y="2135556"/>
            <a:ext cx="11506200" cy="646331"/>
          </a:xfrm>
        </p:spPr>
        <p:txBody>
          <a:bodyPr anchor="b" anchorCtr="0">
            <a:noAutofit/>
          </a:bodyPr>
          <a:lstStyle>
            <a:lvl1pPr algn="ctr">
              <a:lnSpc>
                <a:spcPct val="100000"/>
              </a:lnSpc>
              <a:defRPr sz="3600"/>
            </a:lvl1pPr>
          </a:lstStyle>
          <a:p>
            <a:r>
              <a:rPr lang="en-US"/>
              <a:t>Click to edit Master title style</a:t>
            </a:r>
          </a:p>
        </p:txBody>
      </p:sp>
      <p:sp>
        <p:nvSpPr>
          <p:cNvPr id="2039811" name="Rectangle 3"/>
          <p:cNvSpPr>
            <a:spLocks noGrp="1" noChangeArrowheads="1"/>
          </p:cNvSpPr>
          <p:nvPr>
            <p:ph type="subTitle" sz="quarter" idx="1"/>
          </p:nvPr>
        </p:nvSpPr>
        <p:spPr>
          <a:xfrm>
            <a:off x="347133" y="2957732"/>
            <a:ext cx="11506200" cy="1752600"/>
          </a:xfrm>
        </p:spPr>
        <p:txBody>
          <a:bodyPr>
            <a:noAutofit/>
          </a:bodyPr>
          <a:lstStyle>
            <a:lvl1pPr marL="0" indent="0" algn="ctr">
              <a:buFont typeface="Arial" charset="0"/>
              <a:buNone/>
              <a:defRPr sz="3200"/>
            </a:lvl1pPr>
          </a:lstStyle>
          <a:p>
            <a:r>
              <a:rPr lang="en-US"/>
              <a:t>Click to edit Master subtitle style</a:t>
            </a:r>
          </a:p>
        </p:txBody>
      </p:sp>
    </p:spTree>
    <p:extLst>
      <p:ext uri="{BB962C8B-B14F-4D97-AF65-F5344CB8AC3E}">
        <p14:creationId xmlns:p14="http://schemas.microsoft.com/office/powerpoint/2010/main" val="172155123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2275"/>
            <a:ext cx="11430000" cy="590931"/>
          </a:xfrm>
        </p:spPr>
        <p:txBody>
          <a:bodyPr/>
          <a:lstStyle>
            <a:lvl1pPr>
              <a:defRPr/>
            </a:lvl1pPr>
          </a:lstStyle>
          <a:p>
            <a:r>
              <a:rPr lang="en-US"/>
              <a:t>Click to edit Master title style</a:t>
            </a:r>
          </a:p>
        </p:txBody>
      </p:sp>
      <p:sp>
        <p:nvSpPr>
          <p:cNvPr id="3" name="Content Placeholder 2"/>
          <p:cNvSpPr>
            <a:spLocks noGrp="1"/>
          </p:cNvSpPr>
          <p:nvPr>
            <p:ph idx="1"/>
          </p:nvPr>
        </p:nvSpPr>
        <p:spPr>
          <a:xfrm>
            <a:off x="381000" y="1225551"/>
            <a:ext cx="11430000" cy="5237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0A16245E-1D14-147E-2666-6D1DDCE7181C}"/>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32935569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42275"/>
            <a:ext cx="11430000" cy="590931"/>
          </a:xfrm>
        </p:spPr>
        <p:txBody>
          <a:bodyPr/>
          <a:lstStyle>
            <a:lvl1pPr>
              <a:defRPr/>
            </a:lvl1pPr>
          </a:lstStyle>
          <a:p>
            <a:r>
              <a:rPr lang="en-US"/>
              <a:t>Click to edit Master title style</a:t>
            </a:r>
          </a:p>
        </p:txBody>
      </p:sp>
      <p:sp>
        <p:nvSpPr>
          <p:cNvPr id="3" name="Content Placeholder 2"/>
          <p:cNvSpPr>
            <a:spLocks noGrp="1"/>
          </p:cNvSpPr>
          <p:nvPr>
            <p:ph idx="1"/>
          </p:nvPr>
        </p:nvSpPr>
        <p:spPr>
          <a:xfrm>
            <a:off x="381000" y="1674164"/>
            <a:ext cx="11430000" cy="4837114"/>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0A16245E-1D14-147E-2666-6D1DDCE7181C}"/>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
        <p:nvSpPr>
          <p:cNvPr id="5" name="Text Placeholder 2">
            <a:extLst>
              <a:ext uri="{FF2B5EF4-FFF2-40B4-BE49-F238E27FC236}">
                <a16:creationId xmlns:a16="http://schemas.microsoft.com/office/drawing/2014/main" id="{83960D92-2F5D-8BC2-C4BC-BAC6DD23EF84}"/>
              </a:ext>
            </a:extLst>
          </p:cNvPr>
          <p:cNvSpPr>
            <a:spLocks noGrp="1"/>
          </p:cNvSpPr>
          <p:nvPr>
            <p:ph type="body" idx="11"/>
          </p:nvPr>
        </p:nvSpPr>
        <p:spPr>
          <a:xfrm>
            <a:off x="381000" y="1037866"/>
            <a:ext cx="1143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7424578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2275"/>
            <a:ext cx="11430000" cy="585787"/>
          </a:xfrm>
        </p:spPr>
        <p:txBody>
          <a:bodyPr/>
          <a:lstStyle/>
          <a:p>
            <a:r>
              <a:rPr lang="en-US"/>
              <a:t>Click to edit Master title style</a:t>
            </a:r>
          </a:p>
        </p:txBody>
      </p:sp>
      <p:sp>
        <p:nvSpPr>
          <p:cNvPr id="3" name="Content Placeholder 2"/>
          <p:cNvSpPr>
            <a:spLocks noGrp="1"/>
          </p:cNvSpPr>
          <p:nvPr>
            <p:ph sz="half" idx="1"/>
          </p:nvPr>
        </p:nvSpPr>
        <p:spPr>
          <a:xfrm>
            <a:off x="381000" y="1224191"/>
            <a:ext cx="5630333" cy="52371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1" y="1224191"/>
            <a:ext cx="5632449" cy="52371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75620D-F97A-0777-AC41-584145F7B479}"/>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36898073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6502"/>
            <a:ext cx="11430000" cy="5909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0417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681500"/>
            <a:ext cx="5386917"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1" y="10417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1" y="1681500"/>
            <a:ext cx="5389033"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6A7BE5EF-AC86-2632-FA7B-017523310DB3}"/>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149093718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381000" y="1225551"/>
            <a:ext cx="11453127" cy="5237163"/>
          </a:xfrm>
        </p:spPr>
        <p:txBody>
          <a:bodyPr/>
          <a:lstStyle/>
          <a:p>
            <a:pPr lvl="0"/>
            <a:endParaRPr lang="en-US" noProof="0"/>
          </a:p>
        </p:txBody>
      </p:sp>
      <p:sp>
        <p:nvSpPr>
          <p:cNvPr id="4" name="Text Placeholder 4">
            <a:extLst>
              <a:ext uri="{FF2B5EF4-FFF2-40B4-BE49-F238E27FC236}">
                <a16:creationId xmlns:a16="http://schemas.microsoft.com/office/drawing/2014/main" id="{F8FBEC71-1A93-7B57-677D-7877B4D1C51D}"/>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
        <p:nvSpPr>
          <p:cNvPr id="5" name="Title 1">
            <a:extLst>
              <a:ext uri="{FF2B5EF4-FFF2-40B4-BE49-F238E27FC236}">
                <a16:creationId xmlns:a16="http://schemas.microsoft.com/office/drawing/2014/main" id="{F9A72A0F-EF69-6FF2-E42C-0ECAA4815B72}"/>
              </a:ext>
            </a:extLst>
          </p:cNvPr>
          <p:cNvSpPr>
            <a:spLocks noGrp="1"/>
          </p:cNvSpPr>
          <p:nvPr>
            <p:ph type="title"/>
          </p:nvPr>
        </p:nvSpPr>
        <p:spPr>
          <a:xfrm>
            <a:off x="381000" y="236502"/>
            <a:ext cx="11430000" cy="590931"/>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6524141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92E937CE-EC2F-8887-18CF-B101C3E17058}"/>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
        <p:nvSpPr>
          <p:cNvPr id="4" name="Title 1">
            <a:extLst>
              <a:ext uri="{FF2B5EF4-FFF2-40B4-BE49-F238E27FC236}">
                <a16:creationId xmlns:a16="http://schemas.microsoft.com/office/drawing/2014/main" id="{C9C02BC6-9DAA-5406-A44A-E71C61A4A07F}"/>
              </a:ext>
            </a:extLst>
          </p:cNvPr>
          <p:cNvSpPr>
            <a:spLocks noGrp="1"/>
          </p:cNvSpPr>
          <p:nvPr>
            <p:ph type="title"/>
          </p:nvPr>
        </p:nvSpPr>
        <p:spPr>
          <a:xfrm>
            <a:off x="381000" y="236502"/>
            <a:ext cx="11430000" cy="590931"/>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99799190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d Subtitl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92E937CE-EC2F-8887-18CF-B101C3E17058}"/>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
        <p:nvSpPr>
          <p:cNvPr id="4" name="Title 1">
            <a:extLst>
              <a:ext uri="{FF2B5EF4-FFF2-40B4-BE49-F238E27FC236}">
                <a16:creationId xmlns:a16="http://schemas.microsoft.com/office/drawing/2014/main" id="{C9C02BC6-9DAA-5406-A44A-E71C61A4A07F}"/>
              </a:ext>
            </a:extLst>
          </p:cNvPr>
          <p:cNvSpPr>
            <a:spLocks noGrp="1"/>
          </p:cNvSpPr>
          <p:nvPr>
            <p:ph type="title"/>
          </p:nvPr>
        </p:nvSpPr>
        <p:spPr>
          <a:xfrm>
            <a:off x="381000" y="235310"/>
            <a:ext cx="11430000" cy="590931"/>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B904075D-4B3D-A5AB-3165-DE464C040290}"/>
              </a:ext>
            </a:extLst>
          </p:cNvPr>
          <p:cNvSpPr>
            <a:spLocks noGrp="1"/>
          </p:cNvSpPr>
          <p:nvPr>
            <p:ph type="body" idx="11"/>
          </p:nvPr>
        </p:nvSpPr>
        <p:spPr>
          <a:xfrm>
            <a:off x="381000" y="1037866"/>
            <a:ext cx="1143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4320456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053E313F-BECD-3887-4EFC-47851188595A}"/>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14868153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39810" name="Rectangle 2"/>
          <p:cNvSpPr>
            <a:spLocks noGrp="1" noChangeArrowheads="1"/>
          </p:cNvSpPr>
          <p:nvPr>
            <p:ph type="ctrTitle" sz="quarter"/>
          </p:nvPr>
        </p:nvSpPr>
        <p:spPr>
          <a:xfrm>
            <a:off x="381000" y="2265173"/>
            <a:ext cx="11430000" cy="590931"/>
          </a:xfrm>
        </p:spPr>
        <p:txBody>
          <a:bodyPr anchor="b" anchorCtr="0"/>
          <a:lstStyle>
            <a:lvl1pPr algn="ctr">
              <a:defRPr sz="3600"/>
            </a:lvl1pPr>
          </a:lstStyle>
          <a:p>
            <a:r>
              <a:rPr lang="en-US"/>
              <a:t>Click to edit Master title style</a:t>
            </a:r>
          </a:p>
        </p:txBody>
      </p:sp>
      <p:sp>
        <p:nvSpPr>
          <p:cNvPr id="2039811" name="Rectangle 3"/>
          <p:cNvSpPr>
            <a:spLocks noGrp="1" noChangeArrowheads="1"/>
          </p:cNvSpPr>
          <p:nvPr>
            <p:ph type="subTitle" sz="quarter" idx="1"/>
          </p:nvPr>
        </p:nvSpPr>
        <p:spPr>
          <a:xfrm>
            <a:off x="381000" y="3006301"/>
            <a:ext cx="11430000" cy="1752600"/>
          </a:xfrm>
        </p:spPr>
        <p:txBody>
          <a:bodyPr/>
          <a:lstStyle>
            <a:lvl1pPr marL="0" indent="0" algn="ctr">
              <a:buFont typeface="Arial" charset="0"/>
              <a:buNone/>
              <a:defRPr sz="2800"/>
            </a:lvl1pPr>
          </a:lstStyle>
          <a:p>
            <a:r>
              <a:rPr lang="en-US"/>
              <a:t>Click to edit Master subtitle style</a:t>
            </a:r>
          </a:p>
        </p:txBody>
      </p:sp>
      <p:pic>
        <p:nvPicPr>
          <p:cNvPr id="2" name="Picture 1" descr="image001.jpg">
            <a:extLst>
              <a:ext uri="{FF2B5EF4-FFF2-40B4-BE49-F238E27FC236}">
                <a16:creationId xmlns:a16="http://schemas.microsoft.com/office/drawing/2014/main" id="{0BE89FBB-12EB-7D5B-B2CA-9C209DB51B60}"/>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47104" y="5349240"/>
            <a:ext cx="2585886" cy="1362456"/>
          </a:xfrm>
          <a:prstGeom prst="rect">
            <a:avLst/>
          </a:prstGeom>
        </p:spPr>
      </p:pic>
      <p:pic>
        <p:nvPicPr>
          <p:cNvPr id="3" name="Picture 7" descr="PHA_logo.png">
            <a:extLst>
              <a:ext uri="{FF2B5EF4-FFF2-40B4-BE49-F238E27FC236}">
                <a16:creationId xmlns:a16="http://schemas.microsoft.com/office/drawing/2014/main" id="{233CCF09-B92F-BE5C-B0CF-36AC60C840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634414" y="5372812"/>
            <a:ext cx="3496063" cy="1307595"/>
          </a:xfrm>
          <a:prstGeom prst="rect">
            <a:avLst/>
          </a:prstGeom>
        </p:spPr>
      </p:pic>
      <p:cxnSp>
        <p:nvCxnSpPr>
          <p:cNvPr id="4" name="Straight Connector 3">
            <a:extLst>
              <a:ext uri="{FF2B5EF4-FFF2-40B4-BE49-F238E27FC236}">
                <a16:creationId xmlns:a16="http://schemas.microsoft.com/office/drawing/2014/main" id="{CAD8B743-1ADE-CA5E-2492-3BB7F1B4367C}"/>
              </a:ext>
            </a:extLst>
          </p:cNvPr>
          <p:cNvCxnSpPr>
            <a:cxnSpLocks/>
          </p:cNvCxnSpPr>
          <p:nvPr userDrawn="1"/>
        </p:nvCxnSpPr>
        <p:spPr>
          <a:xfrm>
            <a:off x="266700" y="2928257"/>
            <a:ext cx="11658600" cy="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726492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5AF65-114A-62C1-E854-828945F0B4E6}"/>
              </a:ext>
            </a:extLst>
          </p:cNvPr>
          <p:cNvSpPr>
            <a:spLocks noGrp="1"/>
          </p:cNvSpPr>
          <p:nvPr>
            <p:ph type="ctrTitle" hasCustomPrompt="1"/>
          </p:nvPr>
        </p:nvSpPr>
        <p:spPr>
          <a:xfrm>
            <a:off x="672353" y="1453409"/>
            <a:ext cx="9144000" cy="2387600"/>
          </a:xfrm>
          <a:ln>
            <a:noFill/>
          </a:ln>
        </p:spPr>
        <p:txBody>
          <a:bodyPr anchor="b"/>
          <a:lstStyle>
            <a:lvl1pPr algn="l">
              <a:defRPr sz="6000">
                <a:solidFill>
                  <a:schemeClr val="tx2"/>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F6B4FD49-2875-F552-2FD9-E280722385E8}"/>
              </a:ext>
            </a:extLst>
          </p:cNvPr>
          <p:cNvSpPr>
            <a:spLocks noGrp="1"/>
          </p:cNvSpPr>
          <p:nvPr>
            <p:ph type="subTitle" idx="1" hasCustomPrompt="1"/>
          </p:nvPr>
        </p:nvSpPr>
        <p:spPr>
          <a:xfrm>
            <a:off x="672353" y="4106121"/>
            <a:ext cx="9144000" cy="558379"/>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6954D1C-BA32-87AE-19FC-5C062F3332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53" y="5842391"/>
            <a:ext cx="1097782" cy="532258"/>
          </a:xfrm>
          <a:prstGeom prst="rect">
            <a:avLst/>
          </a:prstGeom>
        </p:spPr>
      </p:pic>
    </p:spTree>
    <p:extLst>
      <p:ext uri="{BB962C8B-B14F-4D97-AF65-F5344CB8AC3E}">
        <p14:creationId xmlns:p14="http://schemas.microsoft.com/office/powerpoint/2010/main" val="1455595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1947-156B-BA70-872B-4419BFFE0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7962B-AF99-20C5-EF4E-6902B697D9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A26C46F2-363F-6C45-2B47-5BD327CD3A54}"/>
              </a:ext>
            </a:extLst>
          </p:cNvPr>
          <p:cNvSpPr>
            <a:spLocks noGrp="1"/>
          </p:cNvSpPr>
          <p:nvPr>
            <p:ph type="ftr" sz="quarter" idx="3"/>
          </p:nvPr>
        </p:nvSpPr>
        <p:spPr>
          <a:xfrm>
            <a:off x="838200" y="6176964"/>
            <a:ext cx="9211408" cy="544512"/>
          </a:xfrm>
          <a:prstGeom prst="rect">
            <a:avLst/>
          </a:prstGeom>
        </p:spPr>
        <p:txBody>
          <a:bodyPr/>
          <a:lstStyle>
            <a:lvl1pPr>
              <a:defRPr sz="1000">
                <a:solidFill>
                  <a:schemeClr val="tx1">
                    <a:lumMod val="75000"/>
                    <a:lumOff val="25000"/>
                  </a:schemeClr>
                </a:solidFill>
                <a:latin typeface="Helvetica" panose="020B0604020202020204" pitchFamily="34" charset="0"/>
                <a:cs typeface="Helvetica" panose="020B0604020202020204" pitchFamily="34" charset="0"/>
              </a:defRPr>
            </a:lvl1pPr>
          </a:lstStyle>
          <a:p>
            <a:endParaRPr lang="en-US"/>
          </a:p>
        </p:txBody>
      </p:sp>
      <p:grpSp>
        <p:nvGrpSpPr>
          <p:cNvPr id="9" name="Group 8">
            <a:extLst>
              <a:ext uri="{FF2B5EF4-FFF2-40B4-BE49-F238E27FC236}">
                <a16:creationId xmlns:a16="http://schemas.microsoft.com/office/drawing/2014/main" id="{C198DD4E-F79C-D807-B81E-6E260C26D26A}"/>
              </a:ext>
            </a:extLst>
          </p:cNvPr>
          <p:cNvGrpSpPr/>
          <p:nvPr/>
        </p:nvGrpSpPr>
        <p:grpSpPr>
          <a:xfrm>
            <a:off x="0" y="0"/>
            <a:ext cx="528918" cy="6858000"/>
            <a:chOff x="0" y="0"/>
            <a:chExt cx="528918" cy="6858000"/>
          </a:xfrm>
        </p:grpSpPr>
        <p:pic>
          <p:nvPicPr>
            <p:cNvPr id="5" name="Picture 4">
              <a:extLst>
                <a:ext uri="{FF2B5EF4-FFF2-40B4-BE49-F238E27FC236}">
                  <a16:creationId xmlns:a16="http://schemas.microsoft.com/office/drawing/2014/main" id="{D0935482-3393-8A55-DEA8-A317D0F73B17}"/>
                </a:ext>
              </a:extLst>
            </p:cNvPr>
            <p:cNvPicPr>
              <a:picLocks noChangeAspect="1"/>
            </p:cNvPicPr>
            <p:nvPr/>
          </p:nvPicPr>
          <p:blipFill rotWithShape="1">
            <a:blip r:embed="rId2"/>
            <a:srcRect l="42118"/>
            <a:stretch/>
          </p:blipFill>
          <p:spPr>
            <a:xfrm>
              <a:off x="0" y="0"/>
              <a:ext cx="443527" cy="6858000"/>
            </a:xfrm>
            <a:prstGeom prst="rect">
              <a:avLst/>
            </a:prstGeom>
          </p:spPr>
        </p:pic>
        <p:sp>
          <p:nvSpPr>
            <p:cNvPr id="8" name="Rectangle 7">
              <a:extLst>
                <a:ext uri="{FF2B5EF4-FFF2-40B4-BE49-F238E27FC236}">
                  <a16:creationId xmlns:a16="http://schemas.microsoft.com/office/drawing/2014/main" id="{7FD4718A-469E-426C-8A8B-3C61DBE00432}"/>
                </a:ext>
              </a:extLst>
            </p:cNvPr>
            <p:cNvSpPr/>
            <p:nvPr/>
          </p:nvSpPr>
          <p:spPr>
            <a:xfrm>
              <a:off x="443527" y="0"/>
              <a:ext cx="85391" cy="6858000"/>
            </a:xfrm>
            <a:prstGeom prst="rect">
              <a:avLst/>
            </a:prstGeom>
            <a:solidFill>
              <a:srgbClr val="5498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6087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Pic and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1947-156B-BA70-872B-4419BFFE0B73}"/>
              </a:ext>
            </a:extLst>
          </p:cNvPr>
          <p:cNvSpPr>
            <a:spLocks noGrp="1"/>
          </p:cNvSpPr>
          <p:nvPr>
            <p:ph type="title"/>
          </p:nvPr>
        </p:nvSpPr>
        <p:spPr>
          <a:xfrm>
            <a:off x="838200" y="365125"/>
            <a:ext cx="827193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CF7962B-AF99-20C5-EF4E-6902B697D9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extLst>
              <a:ext uri="{FF2B5EF4-FFF2-40B4-BE49-F238E27FC236}">
                <a16:creationId xmlns:a16="http://schemas.microsoft.com/office/drawing/2014/main" id="{D80613AA-ADC1-42B7-3CE1-C4D013B24F08}"/>
              </a:ext>
            </a:extLst>
          </p:cNvPr>
          <p:cNvSpPr/>
          <p:nvPr/>
        </p:nvSpPr>
        <p:spPr>
          <a:xfrm>
            <a:off x="9414934" y="324762"/>
            <a:ext cx="2428683" cy="242868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CB89655E-1868-8190-773D-570CCF239423}"/>
              </a:ext>
            </a:extLst>
          </p:cNvPr>
          <p:cNvSpPr>
            <a:spLocks noGrp="1"/>
          </p:cNvSpPr>
          <p:nvPr>
            <p:ph type="ftr" sz="quarter" idx="3"/>
          </p:nvPr>
        </p:nvSpPr>
        <p:spPr>
          <a:xfrm>
            <a:off x="838200" y="6176964"/>
            <a:ext cx="9211408" cy="544512"/>
          </a:xfrm>
          <a:prstGeom prst="rect">
            <a:avLst/>
          </a:prstGeom>
        </p:spPr>
        <p:txBody>
          <a:bodyPr/>
          <a:lstStyle>
            <a:lvl1pPr>
              <a:defRPr sz="1000">
                <a:solidFill>
                  <a:schemeClr val="tx1">
                    <a:lumMod val="75000"/>
                    <a:lumOff val="25000"/>
                  </a:schemeClr>
                </a:solidFill>
                <a:latin typeface="Helvetica" panose="020B0604020202020204" pitchFamily="34" charset="0"/>
                <a:cs typeface="Helvetica" panose="020B0604020202020204" pitchFamily="34" charset="0"/>
              </a:defRPr>
            </a:lvl1pPr>
          </a:lstStyle>
          <a:p>
            <a:endParaRPr lang="en-US"/>
          </a:p>
        </p:txBody>
      </p:sp>
      <p:grpSp>
        <p:nvGrpSpPr>
          <p:cNvPr id="6" name="Group 5">
            <a:extLst>
              <a:ext uri="{FF2B5EF4-FFF2-40B4-BE49-F238E27FC236}">
                <a16:creationId xmlns:a16="http://schemas.microsoft.com/office/drawing/2014/main" id="{4D6C48CF-5266-F7F7-3CA9-AB85EE46124D}"/>
              </a:ext>
            </a:extLst>
          </p:cNvPr>
          <p:cNvGrpSpPr/>
          <p:nvPr/>
        </p:nvGrpSpPr>
        <p:grpSpPr>
          <a:xfrm>
            <a:off x="0" y="0"/>
            <a:ext cx="528918" cy="6858000"/>
            <a:chOff x="0" y="0"/>
            <a:chExt cx="528918" cy="6858000"/>
          </a:xfrm>
        </p:grpSpPr>
        <p:pic>
          <p:nvPicPr>
            <p:cNvPr id="9" name="Picture 8">
              <a:extLst>
                <a:ext uri="{FF2B5EF4-FFF2-40B4-BE49-F238E27FC236}">
                  <a16:creationId xmlns:a16="http://schemas.microsoft.com/office/drawing/2014/main" id="{69CCD419-757B-675B-4E98-400E5F20C883}"/>
                </a:ext>
              </a:extLst>
            </p:cNvPr>
            <p:cNvPicPr>
              <a:picLocks noChangeAspect="1"/>
            </p:cNvPicPr>
            <p:nvPr/>
          </p:nvPicPr>
          <p:blipFill rotWithShape="1">
            <a:blip r:embed="rId2"/>
            <a:srcRect l="42118"/>
            <a:stretch/>
          </p:blipFill>
          <p:spPr>
            <a:xfrm>
              <a:off x="0" y="0"/>
              <a:ext cx="443527" cy="6858000"/>
            </a:xfrm>
            <a:prstGeom prst="rect">
              <a:avLst/>
            </a:prstGeom>
          </p:spPr>
        </p:pic>
        <p:sp>
          <p:nvSpPr>
            <p:cNvPr id="12" name="Rectangle 11">
              <a:extLst>
                <a:ext uri="{FF2B5EF4-FFF2-40B4-BE49-F238E27FC236}">
                  <a16:creationId xmlns:a16="http://schemas.microsoft.com/office/drawing/2014/main" id="{8424EA20-E755-4499-B94E-1727CFAFF9A1}"/>
                </a:ext>
              </a:extLst>
            </p:cNvPr>
            <p:cNvSpPr/>
            <p:nvPr/>
          </p:nvSpPr>
          <p:spPr>
            <a:xfrm>
              <a:off x="443527" y="0"/>
              <a:ext cx="85391" cy="6858000"/>
            </a:xfrm>
            <a:prstGeom prst="rect">
              <a:avLst/>
            </a:prstGeom>
            <a:solidFill>
              <a:srgbClr val="5498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2517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9F8D-1BB1-5E0E-2B81-AAD7385EA210}"/>
              </a:ext>
            </a:extLst>
          </p:cNvPr>
          <p:cNvSpPr>
            <a:spLocks noGrp="1"/>
          </p:cNvSpPr>
          <p:nvPr>
            <p:ph type="title"/>
          </p:nvPr>
        </p:nvSpPr>
        <p:spPr>
          <a:xfrm>
            <a:off x="831850" y="1038406"/>
            <a:ext cx="10515600" cy="2852737"/>
          </a:xfrm>
        </p:spPr>
        <p:txBody>
          <a:bodyPr anchor="b"/>
          <a:lstStyle>
            <a:lvl1pPr>
              <a:defRPr sz="60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4B2EBD1-4C33-3071-7FB6-1C9709362F81}"/>
              </a:ext>
            </a:extLst>
          </p:cNvPr>
          <p:cNvSpPr>
            <a:spLocks noGrp="1"/>
          </p:cNvSpPr>
          <p:nvPr>
            <p:ph type="body" idx="1"/>
          </p:nvPr>
        </p:nvSpPr>
        <p:spPr>
          <a:xfrm>
            <a:off x="831850" y="3918131"/>
            <a:ext cx="10515600" cy="1500187"/>
          </a:xfrm>
        </p:spPr>
        <p:txBody>
          <a:bodyPr/>
          <a:lstStyle>
            <a:lvl1pPr marL="0" indent="0">
              <a:buNone/>
              <a:defRPr sz="2400">
                <a:solidFill>
                  <a:srgbClr val="54545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4357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CC64-16AB-596B-C7FE-DAC527D0C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0F022-6A6D-5071-57E2-61325E8A4B79}"/>
              </a:ext>
            </a:extLst>
          </p:cNvPr>
          <p:cNvSpPr>
            <a:spLocks noGrp="1"/>
          </p:cNvSpPr>
          <p:nvPr>
            <p:ph sz="half" idx="1"/>
          </p:nvPr>
        </p:nvSpPr>
        <p:spPr>
          <a:xfrm>
            <a:off x="838200" y="1690688"/>
            <a:ext cx="5181600" cy="448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4F0DEB-8000-F402-DE42-B4F6F544AE24}"/>
              </a:ext>
            </a:extLst>
          </p:cNvPr>
          <p:cNvSpPr>
            <a:spLocks noGrp="1"/>
          </p:cNvSpPr>
          <p:nvPr>
            <p:ph sz="half" idx="2"/>
          </p:nvPr>
        </p:nvSpPr>
        <p:spPr>
          <a:xfrm>
            <a:off x="6172200" y="1690688"/>
            <a:ext cx="5181600" cy="4486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B8A27670-29E1-3D51-5518-09B793A17906}"/>
              </a:ext>
            </a:extLst>
          </p:cNvPr>
          <p:cNvCxnSpPr>
            <a:cxnSpLocks/>
          </p:cNvCxnSpPr>
          <p:nvPr/>
        </p:nvCxnSpPr>
        <p:spPr>
          <a:xfrm>
            <a:off x="6086097" y="1690688"/>
            <a:ext cx="0" cy="437014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9F7A3CB5-351F-E3E1-0AAE-721D6FD31ABB}"/>
              </a:ext>
            </a:extLst>
          </p:cNvPr>
          <p:cNvSpPr>
            <a:spLocks noGrp="1"/>
          </p:cNvSpPr>
          <p:nvPr>
            <p:ph type="ftr" sz="quarter" idx="3"/>
          </p:nvPr>
        </p:nvSpPr>
        <p:spPr>
          <a:xfrm>
            <a:off x="838200" y="6176964"/>
            <a:ext cx="9211408" cy="544512"/>
          </a:xfrm>
          <a:prstGeom prst="rect">
            <a:avLst/>
          </a:prstGeom>
        </p:spPr>
        <p:txBody>
          <a:bodyPr/>
          <a:lstStyle>
            <a:lvl1pPr>
              <a:defRPr sz="1000">
                <a:solidFill>
                  <a:schemeClr val="tx1">
                    <a:lumMod val="75000"/>
                    <a:lumOff val="25000"/>
                  </a:schemeClr>
                </a:solidFill>
                <a:latin typeface="Helvetica" panose="020B0604020202020204" pitchFamily="34" charset="0"/>
                <a:cs typeface="Helvetica" panose="020B0604020202020204" pitchFamily="34" charset="0"/>
              </a:defRPr>
            </a:lvl1pPr>
          </a:lstStyle>
          <a:p>
            <a:endParaRPr lang="en-US"/>
          </a:p>
        </p:txBody>
      </p:sp>
      <p:grpSp>
        <p:nvGrpSpPr>
          <p:cNvPr id="5" name="Group 4">
            <a:extLst>
              <a:ext uri="{FF2B5EF4-FFF2-40B4-BE49-F238E27FC236}">
                <a16:creationId xmlns:a16="http://schemas.microsoft.com/office/drawing/2014/main" id="{27A20EC7-55C0-AA6E-E278-44680C66E935}"/>
              </a:ext>
            </a:extLst>
          </p:cNvPr>
          <p:cNvGrpSpPr/>
          <p:nvPr/>
        </p:nvGrpSpPr>
        <p:grpSpPr>
          <a:xfrm>
            <a:off x="0" y="0"/>
            <a:ext cx="528918" cy="6858000"/>
            <a:chOff x="0" y="0"/>
            <a:chExt cx="528918" cy="6858000"/>
          </a:xfrm>
        </p:grpSpPr>
        <p:pic>
          <p:nvPicPr>
            <p:cNvPr id="6" name="Picture 5">
              <a:extLst>
                <a:ext uri="{FF2B5EF4-FFF2-40B4-BE49-F238E27FC236}">
                  <a16:creationId xmlns:a16="http://schemas.microsoft.com/office/drawing/2014/main" id="{BFBD06E3-71AD-05B1-3FD7-CB9B320C5FA8}"/>
                </a:ext>
              </a:extLst>
            </p:cNvPr>
            <p:cNvPicPr>
              <a:picLocks noChangeAspect="1"/>
            </p:cNvPicPr>
            <p:nvPr/>
          </p:nvPicPr>
          <p:blipFill rotWithShape="1">
            <a:blip r:embed="rId2"/>
            <a:srcRect l="42118"/>
            <a:stretch/>
          </p:blipFill>
          <p:spPr>
            <a:xfrm>
              <a:off x="0" y="0"/>
              <a:ext cx="443527" cy="6858000"/>
            </a:xfrm>
            <a:prstGeom prst="rect">
              <a:avLst/>
            </a:prstGeom>
          </p:spPr>
        </p:pic>
        <p:sp>
          <p:nvSpPr>
            <p:cNvPr id="7" name="Rectangle 6">
              <a:extLst>
                <a:ext uri="{FF2B5EF4-FFF2-40B4-BE49-F238E27FC236}">
                  <a16:creationId xmlns:a16="http://schemas.microsoft.com/office/drawing/2014/main" id="{F5022CC8-37F0-2E4F-4489-66A3036DAF08}"/>
                </a:ext>
              </a:extLst>
            </p:cNvPr>
            <p:cNvSpPr/>
            <p:nvPr/>
          </p:nvSpPr>
          <p:spPr>
            <a:xfrm>
              <a:off x="443527" y="0"/>
              <a:ext cx="85391" cy="6858000"/>
            </a:xfrm>
            <a:prstGeom prst="rect">
              <a:avLst/>
            </a:prstGeom>
            <a:solidFill>
              <a:srgbClr val="5498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4846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82BF4-C043-4B01-5D53-0B572F040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73AA25-8BC9-1759-EFD4-BF9359A1A4D0}"/>
              </a:ext>
            </a:extLst>
          </p:cNvPr>
          <p:cNvSpPr>
            <a:spLocks noGrp="1"/>
          </p:cNvSpPr>
          <p:nvPr>
            <p:ph type="body" idx="1"/>
          </p:nvPr>
        </p:nvSpPr>
        <p:spPr>
          <a:xfrm>
            <a:off x="839788" y="1681163"/>
            <a:ext cx="5157787" cy="823912"/>
          </a:xfrm>
        </p:spPr>
        <p:txBody>
          <a:bodyPr anchor="b">
            <a:noAutofit/>
          </a:bodyPr>
          <a:lstStyle>
            <a:lvl1pPr marL="0" indent="0">
              <a:buNone/>
              <a:defRPr sz="3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3F5710-CFE3-A9DF-92B5-7252958AFDDF}"/>
              </a:ext>
            </a:extLst>
          </p:cNvPr>
          <p:cNvSpPr>
            <a:spLocks noGrp="1"/>
          </p:cNvSpPr>
          <p:nvPr>
            <p:ph sz="half" idx="2"/>
          </p:nvPr>
        </p:nvSpPr>
        <p:spPr>
          <a:xfrm>
            <a:off x="839788" y="2505075"/>
            <a:ext cx="5157787" cy="3671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F2B2EF-72C8-5152-3328-2D51B496234B}"/>
              </a:ext>
            </a:extLst>
          </p:cNvPr>
          <p:cNvSpPr>
            <a:spLocks noGrp="1"/>
          </p:cNvSpPr>
          <p:nvPr>
            <p:ph type="body" sz="quarter" idx="3"/>
          </p:nvPr>
        </p:nvSpPr>
        <p:spPr>
          <a:xfrm>
            <a:off x="6172200" y="1681163"/>
            <a:ext cx="5183188" cy="823912"/>
          </a:xfrm>
        </p:spPr>
        <p:txBody>
          <a:bodyPr anchor="b">
            <a:noAutofit/>
          </a:bodyPr>
          <a:lstStyle>
            <a:lvl1pPr marL="0" indent="0">
              <a:buNone/>
              <a:defRPr sz="3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E900F3-5C86-2BBD-96D3-D0EFDF3DE8B3}"/>
              </a:ext>
            </a:extLst>
          </p:cNvPr>
          <p:cNvSpPr>
            <a:spLocks noGrp="1"/>
          </p:cNvSpPr>
          <p:nvPr>
            <p:ph sz="quarter" idx="4"/>
          </p:nvPr>
        </p:nvSpPr>
        <p:spPr>
          <a:xfrm>
            <a:off x="6172200" y="2505075"/>
            <a:ext cx="5183188" cy="3671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a:extLst>
              <a:ext uri="{FF2B5EF4-FFF2-40B4-BE49-F238E27FC236}">
                <a16:creationId xmlns:a16="http://schemas.microsoft.com/office/drawing/2014/main" id="{FEFF3DDD-A896-6A91-637A-6B6A64AF7D64}"/>
              </a:ext>
            </a:extLst>
          </p:cNvPr>
          <p:cNvCxnSpPr>
            <a:cxnSpLocks/>
          </p:cNvCxnSpPr>
          <p:nvPr/>
        </p:nvCxnSpPr>
        <p:spPr>
          <a:xfrm>
            <a:off x="6086097" y="1690688"/>
            <a:ext cx="0" cy="437014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oter Placeholder 3">
            <a:extLst>
              <a:ext uri="{FF2B5EF4-FFF2-40B4-BE49-F238E27FC236}">
                <a16:creationId xmlns:a16="http://schemas.microsoft.com/office/drawing/2014/main" id="{F6A7370A-A352-CADD-6825-3EC08329048A}"/>
              </a:ext>
            </a:extLst>
          </p:cNvPr>
          <p:cNvSpPr>
            <a:spLocks noGrp="1"/>
          </p:cNvSpPr>
          <p:nvPr>
            <p:ph type="ftr" sz="quarter" idx="10"/>
          </p:nvPr>
        </p:nvSpPr>
        <p:spPr>
          <a:xfrm>
            <a:off x="838200" y="6176964"/>
            <a:ext cx="9211408" cy="544512"/>
          </a:xfrm>
          <a:prstGeom prst="rect">
            <a:avLst/>
          </a:prstGeom>
        </p:spPr>
        <p:txBody>
          <a:bodyPr/>
          <a:lstStyle>
            <a:lvl1pPr>
              <a:defRPr sz="1000">
                <a:solidFill>
                  <a:schemeClr val="tx1">
                    <a:lumMod val="75000"/>
                    <a:lumOff val="25000"/>
                  </a:schemeClr>
                </a:solidFill>
                <a:latin typeface="Helvetica" panose="020B0604020202020204" pitchFamily="34" charset="0"/>
                <a:cs typeface="Helvetica" panose="020B0604020202020204" pitchFamily="34" charset="0"/>
              </a:defRPr>
            </a:lvl1pPr>
          </a:lstStyle>
          <a:p>
            <a:endParaRPr lang="en-US"/>
          </a:p>
        </p:txBody>
      </p:sp>
      <p:grpSp>
        <p:nvGrpSpPr>
          <p:cNvPr id="7" name="Group 6">
            <a:extLst>
              <a:ext uri="{FF2B5EF4-FFF2-40B4-BE49-F238E27FC236}">
                <a16:creationId xmlns:a16="http://schemas.microsoft.com/office/drawing/2014/main" id="{550AF7B6-D233-D5C9-8694-585F310E7D87}"/>
              </a:ext>
            </a:extLst>
          </p:cNvPr>
          <p:cNvGrpSpPr/>
          <p:nvPr/>
        </p:nvGrpSpPr>
        <p:grpSpPr>
          <a:xfrm>
            <a:off x="0" y="0"/>
            <a:ext cx="528918" cy="6858000"/>
            <a:chOff x="0" y="0"/>
            <a:chExt cx="528918" cy="6858000"/>
          </a:xfrm>
        </p:grpSpPr>
        <p:pic>
          <p:nvPicPr>
            <p:cNvPr id="8" name="Picture 7">
              <a:extLst>
                <a:ext uri="{FF2B5EF4-FFF2-40B4-BE49-F238E27FC236}">
                  <a16:creationId xmlns:a16="http://schemas.microsoft.com/office/drawing/2014/main" id="{60BA4B33-1E63-E640-3438-ED97ECC830A2}"/>
                </a:ext>
              </a:extLst>
            </p:cNvPr>
            <p:cNvPicPr>
              <a:picLocks noChangeAspect="1"/>
            </p:cNvPicPr>
            <p:nvPr/>
          </p:nvPicPr>
          <p:blipFill rotWithShape="1">
            <a:blip r:embed="rId2"/>
            <a:srcRect l="42118"/>
            <a:stretch/>
          </p:blipFill>
          <p:spPr>
            <a:xfrm>
              <a:off x="0" y="0"/>
              <a:ext cx="443527" cy="6858000"/>
            </a:xfrm>
            <a:prstGeom prst="rect">
              <a:avLst/>
            </a:prstGeom>
          </p:spPr>
        </p:pic>
        <p:sp>
          <p:nvSpPr>
            <p:cNvPr id="9" name="Rectangle 8">
              <a:extLst>
                <a:ext uri="{FF2B5EF4-FFF2-40B4-BE49-F238E27FC236}">
                  <a16:creationId xmlns:a16="http://schemas.microsoft.com/office/drawing/2014/main" id="{AB9D86D8-E88A-4341-6907-35B4C0DABFB8}"/>
                </a:ext>
              </a:extLst>
            </p:cNvPr>
            <p:cNvSpPr/>
            <p:nvPr/>
          </p:nvSpPr>
          <p:spPr>
            <a:xfrm>
              <a:off x="443527" y="0"/>
              <a:ext cx="85391" cy="6858000"/>
            </a:xfrm>
            <a:prstGeom prst="rect">
              <a:avLst/>
            </a:prstGeom>
            <a:solidFill>
              <a:srgbClr val="5498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5942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ide Pan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5BF6CF3-D21C-1FFA-B1A7-04D7AC8CDDDD}"/>
              </a:ext>
            </a:extLst>
          </p:cNvPr>
          <p:cNvSpPr>
            <a:spLocks noGrp="1"/>
          </p:cNvSpPr>
          <p:nvPr>
            <p:ph type="body" sz="quarter" idx="10"/>
          </p:nvPr>
        </p:nvSpPr>
        <p:spPr>
          <a:xfrm>
            <a:off x="7749540" y="800100"/>
            <a:ext cx="4113848" cy="388620"/>
          </a:xfrm>
        </p:spPr>
        <p:txBody>
          <a:bodyPr/>
          <a:lstStyle>
            <a:lvl1pPr marL="0" indent="0" algn="ctr">
              <a:buNone/>
              <a:defRPr sz="2150" b="1">
                <a:solidFill>
                  <a:schemeClr val="accent6"/>
                </a:solidFill>
                <a:latin typeface="Helvetica"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2">
            <a:extLst>
              <a:ext uri="{FF2B5EF4-FFF2-40B4-BE49-F238E27FC236}">
                <a16:creationId xmlns:a16="http://schemas.microsoft.com/office/drawing/2014/main" id="{3F20BA1B-FDC5-E736-58E2-C744895E9E79}"/>
              </a:ext>
            </a:extLst>
          </p:cNvPr>
          <p:cNvSpPr>
            <a:spLocks noGrp="1"/>
          </p:cNvSpPr>
          <p:nvPr>
            <p:ph type="body" sz="quarter" idx="11"/>
          </p:nvPr>
        </p:nvSpPr>
        <p:spPr>
          <a:xfrm>
            <a:off x="7874635" y="1337628"/>
            <a:ext cx="3926205" cy="3829050"/>
          </a:xfrm>
        </p:spPr>
        <p:txBody>
          <a:bodyPr/>
          <a:lstStyle>
            <a:lvl1pPr>
              <a:buClr>
                <a:schemeClr val="accent3"/>
              </a:buClr>
              <a:defRPr sz="2000"/>
            </a:lvl1pPr>
            <a:lvl2pPr marL="463550" indent="-227013">
              <a:buClr>
                <a:schemeClr val="accent3"/>
              </a:buClr>
              <a:tabLst/>
              <a:defRPr sz="1800"/>
            </a:lvl2pPr>
            <a:lvl3pPr marL="690563" indent="-227013">
              <a:buClr>
                <a:schemeClr val="accent3"/>
              </a:buClr>
              <a:tabLst/>
              <a:defRPr sz="1600"/>
            </a:lvl3pPr>
            <a:lvl4pPr marL="917575" indent="-227013">
              <a:buClr>
                <a:schemeClr val="accent3"/>
              </a:buClr>
              <a:tabLst/>
              <a:defRPr sz="1400"/>
            </a:lvl4pPr>
            <a:lvl5pPr marL="1030288" indent="-169863">
              <a:tabLst/>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3F4E019D-8823-D1CB-C0D3-4ADA61718E49}"/>
              </a:ext>
            </a:extLst>
          </p:cNvPr>
          <p:cNvSpPr>
            <a:spLocks noGrp="1"/>
          </p:cNvSpPr>
          <p:nvPr>
            <p:ph type="body" sz="quarter" idx="12"/>
          </p:nvPr>
        </p:nvSpPr>
        <p:spPr>
          <a:xfrm>
            <a:off x="7686992" y="5960586"/>
            <a:ext cx="4113848" cy="194628"/>
          </a:xfrm>
        </p:spPr>
        <p:txBody>
          <a:bodyPr/>
          <a:lstStyle>
            <a:lvl1pPr marL="0" indent="0" algn="l">
              <a:buNone/>
              <a:defRPr sz="1100" b="0">
                <a:solidFill>
                  <a:schemeClr val="tx1">
                    <a:lumMod val="75000"/>
                    <a:lumOff val="25000"/>
                  </a:schemeClr>
                </a:solidFill>
                <a:latin typeface="Helvetica"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449558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l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5BF6CF3-D21C-1FFA-B1A7-04D7AC8CDDDD}"/>
              </a:ext>
            </a:extLst>
          </p:cNvPr>
          <p:cNvSpPr>
            <a:spLocks noGrp="1"/>
          </p:cNvSpPr>
          <p:nvPr>
            <p:ph type="body" sz="quarter" idx="10" hasCustomPrompt="1"/>
          </p:nvPr>
        </p:nvSpPr>
        <p:spPr>
          <a:xfrm>
            <a:off x="7806690" y="182880"/>
            <a:ext cx="3371850" cy="1005840"/>
          </a:xfrm>
        </p:spPr>
        <p:txBody>
          <a:bodyPr/>
          <a:lstStyle>
            <a:lvl1pPr marL="0" indent="0" algn="r">
              <a:lnSpc>
                <a:spcPct val="100000"/>
              </a:lnSpc>
              <a:buNone/>
              <a:defRPr sz="1500" b="1">
                <a:solidFill>
                  <a:schemeClr val="tx1">
                    <a:lumMod val="75000"/>
                    <a:lumOff val="25000"/>
                  </a:schemeClr>
                </a:solidFill>
                <a:latin typeface="Helvetica"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Click to edit Master text styles Click to edit Master text styles</a:t>
            </a:r>
          </a:p>
          <a:p>
            <a:pPr lvl="0"/>
            <a:endParaRPr lang="en-US"/>
          </a:p>
        </p:txBody>
      </p:sp>
    </p:spTree>
    <p:extLst>
      <p:ext uri="{BB962C8B-B14F-4D97-AF65-F5344CB8AC3E}">
        <p14:creationId xmlns:p14="http://schemas.microsoft.com/office/powerpoint/2010/main" val="1031738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S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F426BEC-BBFA-533C-706F-5E248DC35608}"/>
              </a:ext>
            </a:extLst>
          </p:cNvPr>
          <p:cNvSpPr>
            <a:spLocks noGrp="1"/>
          </p:cNvSpPr>
          <p:nvPr>
            <p:ph type="body" sz="quarter" idx="10" hasCustomPrompt="1"/>
          </p:nvPr>
        </p:nvSpPr>
        <p:spPr>
          <a:xfrm>
            <a:off x="1393825" y="2068513"/>
            <a:ext cx="9339263" cy="2789237"/>
          </a:xfrm>
        </p:spPr>
        <p:txBody>
          <a:bodyPr anchor="ctr"/>
          <a:lstStyle>
            <a:lvl1pPr marL="0" indent="0" algn="ctr">
              <a:buNone/>
              <a:defRPr sz="3600" b="1" i="1"/>
            </a:lvl1pPr>
            <a:lvl2pPr marL="457200" indent="0">
              <a:buNone/>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a:t>
            </a:r>
          </a:p>
        </p:txBody>
      </p:sp>
      <p:sp>
        <p:nvSpPr>
          <p:cNvPr id="9" name="Text Placeholder 8">
            <a:extLst>
              <a:ext uri="{FF2B5EF4-FFF2-40B4-BE49-F238E27FC236}">
                <a16:creationId xmlns:a16="http://schemas.microsoft.com/office/drawing/2014/main" id="{C46CD9BF-C289-0B32-910E-7A4482840EB8}"/>
              </a:ext>
            </a:extLst>
          </p:cNvPr>
          <p:cNvSpPr>
            <a:spLocks noGrp="1"/>
          </p:cNvSpPr>
          <p:nvPr>
            <p:ph type="body" sz="quarter" idx="11" hasCustomPrompt="1"/>
          </p:nvPr>
        </p:nvSpPr>
        <p:spPr>
          <a:xfrm>
            <a:off x="7418070" y="571500"/>
            <a:ext cx="4331970" cy="400050"/>
          </a:xfrm>
        </p:spPr>
        <p:txBody>
          <a:bodyPr anchor="ctr"/>
          <a:lstStyle>
            <a:lvl1pPr marL="0" indent="0" algn="r">
              <a:buNone/>
              <a:defRPr b="1">
                <a:solidFill>
                  <a:schemeClr val="accent6"/>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OPTIONAL HEADER</a:t>
            </a:r>
          </a:p>
        </p:txBody>
      </p:sp>
      <p:sp>
        <p:nvSpPr>
          <p:cNvPr id="11" name="Text Placeholder 8">
            <a:extLst>
              <a:ext uri="{FF2B5EF4-FFF2-40B4-BE49-F238E27FC236}">
                <a16:creationId xmlns:a16="http://schemas.microsoft.com/office/drawing/2014/main" id="{FCC606CD-245D-D3EE-E2E4-6BBB7D8C5993}"/>
              </a:ext>
            </a:extLst>
          </p:cNvPr>
          <p:cNvSpPr>
            <a:spLocks noGrp="1"/>
          </p:cNvSpPr>
          <p:nvPr>
            <p:ph type="body" sz="quarter" idx="12" hasCustomPrompt="1"/>
          </p:nvPr>
        </p:nvSpPr>
        <p:spPr>
          <a:xfrm>
            <a:off x="392430" y="5867400"/>
            <a:ext cx="5059680" cy="400050"/>
          </a:xfrm>
        </p:spPr>
        <p:txBody>
          <a:bodyPr anchor="ctr"/>
          <a:lstStyle>
            <a:lvl1pPr marL="0" indent="0" algn="l">
              <a:buNone/>
              <a:defRPr sz="1900" b="1">
                <a:solidFill>
                  <a:schemeClr val="accent6"/>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GUEST NAME, MD</a:t>
            </a:r>
          </a:p>
        </p:txBody>
      </p:sp>
    </p:spTree>
    <p:extLst>
      <p:ext uri="{BB962C8B-B14F-4D97-AF65-F5344CB8AC3E}">
        <p14:creationId xmlns:p14="http://schemas.microsoft.com/office/powerpoint/2010/main" val="147218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F264-3C19-3BD0-4F61-20CB1BEB85F8}"/>
              </a:ext>
            </a:extLst>
          </p:cNvPr>
          <p:cNvSpPr>
            <a:spLocks noGrp="1"/>
          </p:cNvSpPr>
          <p:nvPr>
            <p:ph type="title"/>
          </p:nvPr>
        </p:nvSpPr>
        <p:spPr/>
        <p:txBody>
          <a:bodyPr/>
          <a:lstStyle/>
          <a:p>
            <a:r>
              <a:rPr lang="en-US"/>
              <a:t>Click to edit Master title style</a:t>
            </a:r>
          </a:p>
        </p:txBody>
      </p:sp>
      <p:sp>
        <p:nvSpPr>
          <p:cNvPr id="10" name="Footer Placeholder 3">
            <a:extLst>
              <a:ext uri="{FF2B5EF4-FFF2-40B4-BE49-F238E27FC236}">
                <a16:creationId xmlns:a16="http://schemas.microsoft.com/office/drawing/2014/main" id="{173C8B53-389E-48BB-2FC4-3ABDDCF2A5ED}"/>
              </a:ext>
            </a:extLst>
          </p:cNvPr>
          <p:cNvSpPr>
            <a:spLocks noGrp="1"/>
          </p:cNvSpPr>
          <p:nvPr>
            <p:ph type="ftr" sz="quarter" idx="3"/>
          </p:nvPr>
        </p:nvSpPr>
        <p:spPr>
          <a:xfrm>
            <a:off x="838200" y="6176964"/>
            <a:ext cx="9211408" cy="544512"/>
          </a:xfrm>
          <a:prstGeom prst="rect">
            <a:avLst/>
          </a:prstGeom>
        </p:spPr>
        <p:txBody>
          <a:bodyPr/>
          <a:lstStyle>
            <a:lvl1pPr>
              <a:defRPr sz="1000">
                <a:solidFill>
                  <a:schemeClr val="tx1">
                    <a:lumMod val="75000"/>
                    <a:lumOff val="25000"/>
                  </a:schemeClr>
                </a:solidFill>
                <a:latin typeface="Helvetica" panose="020B0604020202020204" pitchFamily="34" charset="0"/>
                <a:cs typeface="Helvetica" panose="020B0604020202020204" pitchFamily="34" charset="0"/>
              </a:defRPr>
            </a:lvl1pPr>
          </a:lstStyle>
          <a:p>
            <a:endParaRPr lang="en-US"/>
          </a:p>
        </p:txBody>
      </p:sp>
      <p:grpSp>
        <p:nvGrpSpPr>
          <p:cNvPr id="3" name="Group 2">
            <a:extLst>
              <a:ext uri="{FF2B5EF4-FFF2-40B4-BE49-F238E27FC236}">
                <a16:creationId xmlns:a16="http://schemas.microsoft.com/office/drawing/2014/main" id="{1C673B17-0D9D-4FDF-3713-00C3393D38A6}"/>
              </a:ext>
            </a:extLst>
          </p:cNvPr>
          <p:cNvGrpSpPr/>
          <p:nvPr/>
        </p:nvGrpSpPr>
        <p:grpSpPr>
          <a:xfrm>
            <a:off x="0" y="0"/>
            <a:ext cx="528918" cy="6858000"/>
            <a:chOff x="0" y="0"/>
            <a:chExt cx="528918" cy="6858000"/>
          </a:xfrm>
        </p:grpSpPr>
        <p:pic>
          <p:nvPicPr>
            <p:cNvPr id="4" name="Picture 3">
              <a:extLst>
                <a:ext uri="{FF2B5EF4-FFF2-40B4-BE49-F238E27FC236}">
                  <a16:creationId xmlns:a16="http://schemas.microsoft.com/office/drawing/2014/main" id="{E831CE5A-6896-5DCC-5688-ABE3134DF157}"/>
                </a:ext>
              </a:extLst>
            </p:cNvPr>
            <p:cNvPicPr>
              <a:picLocks noChangeAspect="1"/>
            </p:cNvPicPr>
            <p:nvPr/>
          </p:nvPicPr>
          <p:blipFill rotWithShape="1">
            <a:blip r:embed="rId2"/>
            <a:srcRect l="42118"/>
            <a:stretch/>
          </p:blipFill>
          <p:spPr>
            <a:xfrm>
              <a:off x="0" y="0"/>
              <a:ext cx="443527" cy="6858000"/>
            </a:xfrm>
            <a:prstGeom prst="rect">
              <a:avLst/>
            </a:prstGeom>
          </p:spPr>
        </p:pic>
        <p:sp>
          <p:nvSpPr>
            <p:cNvPr id="5" name="Rectangle 4">
              <a:extLst>
                <a:ext uri="{FF2B5EF4-FFF2-40B4-BE49-F238E27FC236}">
                  <a16:creationId xmlns:a16="http://schemas.microsoft.com/office/drawing/2014/main" id="{8FB9F56D-6052-B659-6AAC-CE913A75A611}"/>
                </a:ext>
              </a:extLst>
            </p:cNvPr>
            <p:cNvSpPr/>
            <p:nvPr/>
          </p:nvSpPr>
          <p:spPr>
            <a:xfrm>
              <a:off x="443527" y="0"/>
              <a:ext cx="85391" cy="6858000"/>
            </a:xfrm>
            <a:prstGeom prst="rect">
              <a:avLst/>
            </a:prstGeom>
            <a:solidFill>
              <a:srgbClr val="5498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787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peaker ID layou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681F26-20A5-697B-973F-BAD5ECDF9CC7}"/>
              </a:ext>
            </a:extLst>
          </p:cNvPr>
          <p:cNvSpPr/>
          <p:nvPr userDrawn="1"/>
        </p:nvSpPr>
        <p:spPr>
          <a:xfrm>
            <a:off x="267855" y="344055"/>
            <a:ext cx="11656291" cy="6169891"/>
          </a:xfrm>
          <a:prstGeom prst="roundRect">
            <a:avLst>
              <a:gd name="adj" fmla="val 350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9810" name="Rectangle 2"/>
          <p:cNvSpPr>
            <a:spLocks noGrp="1" noChangeArrowheads="1"/>
          </p:cNvSpPr>
          <p:nvPr>
            <p:ph type="ctrTitle" sz="quarter"/>
          </p:nvPr>
        </p:nvSpPr>
        <p:spPr>
          <a:xfrm>
            <a:off x="381000" y="2412955"/>
            <a:ext cx="11430000" cy="590931"/>
          </a:xfrm>
        </p:spPr>
        <p:txBody>
          <a:bodyPr anchor="ctr" anchorCtr="1"/>
          <a:lstStyle>
            <a:lvl1pPr algn="ctr">
              <a:defRPr sz="3600">
                <a:solidFill>
                  <a:schemeClr val="tx1"/>
                </a:solidFill>
              </a:defRPr>
            </a:lvl1pPr>
          </a:lstStyle>
          <a:p>
            <a:r>
              <a:rPr lang="en-US"/>
              <a:t>Click to edit Master title style</a:t>
            </a:r>
          </a:p>
        </p:txBody>
      </p:sp>
      <p:sp>
        <p:nvSpPr>
          <p:cNvPr id="2039811" name="Rectangle 3"/>
          <p:cNvSpPr>
            <a:spLocks noGrp="1" noChangeArrowheads="1"/>
          </p:cNvSpPr>
          <p:nvPr>
            <p:ph type="subTitle" sz="quarter" idx="1"/>
          </p:nvPr>
        </p:nvSpPr>
        <p:spPr>
          <a:xfrm>
            <a:off x="381000" y="3664278"/>
            <a:ext cx="11430000" cy="1752600"/>
          </a:xfrm>
        </p:spPr>
        <p:txBody>
          <a:bodyPr/>
          <a:lstStyle>
            <a:lvl1pPr marL="0" indent="0" algn="ctr">
              <a:buFont typeface="Arial" charset="0"/>
              <a:buNone/>
              <a:defRPr sz="2800">
                <a:solidFill>
                  <a:schemeClr val="tx1"/>
                </a:solidFill>
              </a:defRPr>
            </a:lvl1pPr>
          </a:lstStyle>
          <a:p>
            <a:r>
              <a:rPr lang="en-US"/>
              <a:t>Click to edit Master subtitle style</a:t>
            </a:r>
          </a:p>
        </p:txBody>
      </p:sp>
      <p:cxnSp>
        <p:nvCxnSpPr>
          <p:cNvPr id="2" name="Straight Connector 1">
            <a:extLst>
              <a:ext uri="{FF2B5EF4-FFF2-40B4-BE49-F238E27FC236}">
                <a16:creationId xmlns:a16="http://schemas.microsoft.com/office/drawing/2014/main" id="{1B585F42-1218-F165-3EA0-DCFA65065163}"/>
              </a:ext>
            </a:extLst>
          </p:cNvPr>
          <p:cNvCxnSpPr>
            <a:cxnSpLocks/>
          </p:cNvCxnSpPr>
          <p:nvPr userDrawn="1"/>
        </p:nvCxnSpPr>
        <p:spPr>
          <a:xfrm>
            <a:off x="266700" y="3254829"/>
            <a:ext cx="116586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40245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AFA86A49-43CB-8673-31D0-0E9B3A528E33}"/>
              </a:ext>
            </a:extLst>
          </p:cNvPr>
          <p:cNvSpPr>
            <a:spLocks noGrp="1"/>
          </p:cNvSpPr>
          <p:nvPr>
            <p:ph type="ftr" sz="quarter" idx="3"/>
          </p:nvPr>
        </p:nvSpPr>
        <p:spPr>
          <a:xfrm>
            <a:off x="838200" y="6176964"/>
            <a:ext cx="9211408" cy="544512"/>
          </a:xfrm>
          <a:prstGeom prst="rect">
            <a:avLst/>
          </a:prstGeom>
        </p:spPr>
        <p:txBody>
          <a:bodyPr/>
          <a:lstStyle>
            <a:lvl1pPr>
              <a:defRPr sz="1000">
                <a:solidFill>
                  <a:schemeClr val="tx1">
                    <a:lumMod val="75000"/>
                    <a:lumOff val="25000"/>
                  </a:schemeClr>
                </a:solidFill>
                <a:latin typeface="Helvetica" panose="020B0604020202020204" pitchFamily="34" charset="0"/>
                <a:cs typeface="Helvetica" panose="020B0604020202020204" pitchFamily="34" charset="0"/>
              </a:defRPr>
            </a:lvl1pPr>
          </a:lstStyle>
          <a:p>
            <a:endParaRPr lang="en-US"/>
          </a:p>
        </p:txBody>
      </p:sp>
      <p:grpSp>
        <p:nvGrpSpPr>
          <p:cNvPr id="2" name="Group 1">
            <a:extLst>
              <a:ext uri="{FF2B5EF4-FFF2-40B4-BE49-F238E27FC236}">
                <a16:creationId xmlns:a16="http://schemas.microsoft.com/office/drawing/2014/main" id="{530E8FA9-DC6A-D746-83E7-A19262B548F7}"/>
              </a:ext>
            </a:extLst>
          </p:cNvPr>
          <p:cNvGrpSpPr/>
          <p:nvPr/>
        </p:nvGrpSpPr>
        <p:grpSpPr>
          <a:xfrm>
            <a:off x="0" y="0"/>
            <a:ext cx="528918" cy="6858000"/>
            <a:chOff x="0" y="0"/>
            <a:chExt cx="528918" cy="6858000"/>
          </a:xfrm>
        </p:grpSpPr>
        <p:pic>
          <p:nvPicPr>
            <p:cNvPr id="3" name="Picture 2">
              <a:extLst>
                <a:ext uri="{FF2B5EF4-FFF2-40B4-BE49-F238E27FC236}">
                  <a16:creationId xmlns:a16="http://schemas.microsoft.com/office/drawing/2014/main" id="{AC075029-5EDB-F815-F5DC-101EF4F661E7}"/>
                </a:ext>
              </a:extLst>
            </p:cNvPr>
            <p:cNvPicPr>
              <a:picLocks noChangeAspect="1"/>
            </p:cNvPicPr>
            <p:nvPr/>
          </p:nvPicPr>
          <p:blipFill rotWithShape="1">
            <a:blip r:embed="rId2"/>
            <a:srcRect l="42118"/>
            <a:stretch/>
          </p:blipFill>
          <p:spPr>
            <a:xfrm>
              <a:off x="0" y="0"/>
              <a:ext cx="443527" cy="6858000"/>
            </a:xfrm>
            <a:prstGeom prst="rect">
              <a:avLst/>
            </a:prstGeom>
          </p:spPr>
        </p:pic>
        <p:sp>
          <p:nvSpPr>
            <p:cNvPr id="4" name="Rectangle 3">
              <a:extLst>
                <a:ext uri="{FF2B5EF4-FFF2-40B4-BE49-F238E27FC236}">
                  <a16:creationId xmlns:a16="http://schemas.microsoft.com/office/drawing/2014/main" id="{65124CC4-F6C6-7A5C-4F1E-EC3DF8B3A841}"/>
                </a:ext>
              </a:extLst>
            </p:cNvPr>
            <p:cNvSpPr/>
            <p:nvPr/>
          </p:nvSpPr>
          <p:spPr>
            <a:xfrm>
              <a:off x="443527" y="0"/>
              <a:ext cx="85391" cy="6858000"/>
            </a:xfrm>
            <a:prstGeom prst="rect">
              <a:avLst/>
            </a:prstGeom>
            <a:solidFill>
              <a:srgbClr val="5498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0578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B263-F374-8425-77D0-6D78CE9FA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45C76E-2772-0552-B504-FEFF69BA6DE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A5CBDB-1FD5-E95D-8780-D99C8AEEDA37}"/>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2" name="Straight Connector 11">
            <a:extLst>
              <a:ext uri="{FF2B5EF4-FFF2-40B4-BE49-F238E27FC236}">
                <a16:creationId xmlns:a16="http://schemas.microsoft.com/office/drawing/2014/main" id="{1DDC2B8E-3474-39AE-4E81-561BA26F9F00}"/>
              </a:ext>
            </a:extLst>
          </p:cNvPr>
          <p:cNvCxnSpPr>
            <a:cxnSpLocks/>
          </p:cNvCxnSpPr>
          <p:nvPr/>
        </p:nvCxnSpPr>
        <p:spPr>
          <a:xfrm flipH="1" flipV="1">
            <a:off x="838200" y="2051173"/>
            <a:ext cx="3933825" cy="6227"/>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3">
            <a:extLst>
              <a:ext uri="{FF2B5EF4-FFF2-40B4-BE49-F238E27FC236}">
                <a16:creationId xmlns:a16="http://schemas.microsoft.com/office/drawing/2014/main" id="{6A4A765C-7345-8533-0F2B-E241379CE25D}"/>
              </a:ext>
            </a:extLst>
          </p:cNvPr>
          <p:cNvSpPr>
            <a:spLocks noGrp="1"/>
          </p:cNvSpPr>
          <p:nvPr>
            <p:ph type="ftr" sz="quarter" idx="3"/>
          </p:nvPr>
        </p:nvSpPr>
        <p:spPr>
          <a:xfrm>
            <a:off x="838200" y="6176964"/>
            <a:ext cx="9211408" cy="544512"/>
          </a:xfrm>
          <a:prstGeom prst="rect">
            <a:avLst/>
          </a:prstGeom>
        </p:spPr>
        <p:txBody>
          <a:bodyPr/>
          <a:lstStyle>
            <a:lvl1pPr>
              <a:defRPr sz="1000">
                <a:solidFill>
                  <a:schemeClr val="tx1">
                    <a:lumMod val="75000"/>
                    <a:lumOff val="25000"/>
                  </a:schemeClr>
                </a:solidFill>
                <a:latin typeface="Helvetica" panose="020B0604020202020204" pitchFamily="34" charset="0"/>
                <a:cs typeface="Helvetica" panose="020B0604020202020204" pitchFamily="34" charset="0"/>
              </a:defRPr>
            </a:lvl1pPr>
          </a:lstStyle>
          <a:p>
            <a:endParaRPr lang="en-US"/>
          </a:p>
        </p:txBody>
      </p:sp>
      <p:grpSp>
        <p:nvGrpSpPr>
          <p:cNvPr id="5" name="Group 4">
            <a:extLst>
              <a:ext uri="{FF2B5EF4-FFF2-40B4-BE49-F238E27FC236}">
                <a16:creationId xmlns:a16="http://schemas.microsoft.com/office/drawing/2014/main" id="{8B02A9C6-943C-1507-162E-528A0643FD47}"/>
              </a:ext>
            </a:extLst>
          </p:cNvPr>
          <p:cNvGrpSpPr/>
          <p:nvPr/>
        </p:nvGrpSpPr>
        <p:grpSpPr>
          <a:xfrm>
            <a:off x="0" y="0"/>
            <a:ext cx="528918" cy="6858000"/>
            <a:chOff x="0" y="0"/>
            <a:chExt cx="528918" cy="6858000"/>
          </a:xfrm>
        </p:grpSpPr>
        <p:pic>
          <p:nvPicPr>
            <p:cNvPr id="6" name="Picture 5">
              <a:extLst>
                <a:ext uri="{FF2B5EF4-FFF2-40B4-BE49-F238E27FC236}">
                  <a16:creationId xmlns:a16="http://schemas.microsoft.com/office/drawing/2014/main" id="{FB1F358F-EE34-AAFA-11AC-C320FD98C3A5}"/>
                </a:ext>
              </a:extLst>
            </p:cNvPr>
            <p:cNvPicPr>
              <a:picLocks noChangeAspect="1"/>
            </p:cNvPicPr>
            <p:nvPr/>
          </p:nvPicPr>
          <p:blipFill rotWithShape="1">
            <a:blip r:embed="rId2"/>
            <a:srcRect l="42118"/>
            <a:stretch/>
          </p:blipFill>
          <p:spPr>
            <a:xfrm>
              <a:off x="0" y="0"/>
              <a:ext cx="443527" cy="6858000"/>
            </a:xfrm>
            <a:prstGeom prst="rect">
              <a:avLst/>
            </a:prstGeom>
          </p:spPr>
        </p:pic>
        <p:sp>
          <p:nvSpPr>
            <p:cNvPr id="7" name="Rectangle 6">
              <a:extLst>
                <a:ext uri="{FF2B5EF4-FFF2-40B4-BE49-F238E27FC236}">
                  <a16:creationId xmlns:a16="http://schemas.microsoft.com/office/drawing/2014/main" id="{7B525855-EF11-DE19-B5D8-F844DFDB165F}"/>
                </a:ext>
              </a:extLst>
            </p:cNvPr>
            <p:cNvSpPr/>
            <p:nvPr/>
          </p:nvSpPr>
          <p:spPr>
            <a:xfrm>
              <a:off x="443527" y="0"/>
              <a:ext cx="85391" cy="6858000"/>
            </a:xfrm>
            <a:prstGeom prst="rect">
              <a:avLst/>
            </a:prstGeom>
            <a:solidFill>
              <a:srgbClr val="5498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520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2650-2F0F-8590-AB04-AC654ED69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8E6F63-AF0C-6B63-8490-500CFBBB5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4B1F566-2E9C-955E-6261-42890323EBC6}"/>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2" name="Straight Connector 11">
            <a:extLst>
              <a:ext uri="{FF2B5EF4-FFF2-40B4-BE49-F238E27FC236}">
                <a16:creationId xmlns:a16="http://schemas.microsoft.com/office/drawing/2014/main" id="{C057C774-EA73-88EB-0207-0745600ACE8D}"/>
              </a:ext>
            </a:extLst>
          </p:cNvPr>
          <p:cNvCxnSpPr>
            <a:cxnSpLocks/>
          </p:cNvCxnSpPr>
          <p:nvPr/>
        </p:nvCxnSpPr>
        <p:spPr>
          <a:xfrm flipH="1" flipV="1">
            <a:off x="838200" y="2051173"/>
            <a:ext cx="3933825" cy="6227"/>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Footer Placeholder 3">
            <a:extLst>
              <a:ext uri="{FF2B5EF4-FFF2-40B4-BE49-F238E27FC236}">
                <a16:creationId xmlns:a16="http://schemas.microsoft.com/office/drawing/2014/main" id="{9375FE27-6215-F691-0739-962472A15764}"/>
              </a:ext>
            </a:extLst>
          </p:cNvPr>
          <p:cNvSpPr>
            <a:spLocks noGrp="1"/>
          </p:cNvSpPr>
          <p:nvPr>
            <p:ph type="ftr" sz="quarter" idx="3"/>
          </p:nvPr>
        </p:nvSpPr>
        <p:spPr>
          <a:xfrm>
            <a:off x="838200" y="6176964"/>
            <a:ext cx="9211408" cy="544512"/>
          </a:xfrm>
          <a:prstGeom prst="rect">
            <a:avLst/>
          </a:prstGeom>
        </p:spPr>
        <p:txBody>
          <a:bodyPr/>
          <a:lstStyle>
            <a:lvl1pPr>
              <a:defRPr sz="1000">
                <a:solidFill>
                  <a:schemeClr val="tx1"/>
                </a:solidFill>
                <a:latin typeface="Helvetica" panose="020B0604020202020204" pitchFamily="34" charset="0"/>
                <a:cs typeface="Helvetica" panose="020B0604020202020204" pitchFamily="34" charset="0"/>
              </a:defRPr>
            </a:lvl1pPr>
          </a:lstStyle>
          <a:p>
            <a:endParaRPr lang="en-US"/>
          </a:p>
        </p:txBody>
      </p:sp>
      <p:grpSp>
        <p:nvGrpSpPr>
          <p:cNvPr id="5" name="Group 4">
            <a:extLst>
              <a:ext uri="{FF2B5EF4-FFF2-40B4-BE49-F238E27FC236}">
                <a16:creationId xmlns:a16="http://schemas.microsoft.com/office/drawing/2014/main" id="{16CA6AB6-883A-BBA0-925F-5CB7992F873C}"/>
              </a:ext>
            </a:extLst>
          </p:cNvPr>
          <p:cNvGrpSpPr/>
          <p:nvPr/>
        </p:nvGrpSpPr>
        <p:grpSpPr>
          <a:xfrm>
            <a:off x="0" y="0"/>
            <a:ext cx="528918" cy="6858000"/>
            <a:chOff x="0" y="0"/>
            <a:chExt cx="528918" cy="6858000"/>
          </a:xfrm>
        </p:grpSpPr>
        <p:pic>
          <p:nvPicPr>
            <p:cNvPr id="6" name="Picture 5">
              <a:extLst>
                <a:ext uri="{FF2B5EF4-FFF2-40B4-BE49-F238E27FC236}">
                  <a16:creationId xmlns:a16="http://schemas.microsoft.com/office/drawing/2014/main" id="{152C764F-6ED1-2B69-70BD-F679540FA626}"/>
                </a:ext>
              </a:extLst>
            </p:cNvPr>
            <p:cNvPicPr>
              <a:picLocks noChangeAspect="1"/>
            </p:cNvPicPr>
            <p:nvPr/>
          </p:nvPicPr>
          <p:blipFill rotWithShape="1">
            <a:blip r:embed="rId2"/>
            <a:srcRect l="42118"/>
            <a:stretch/>
          </p:blipFill>
          <p:spPr>
            <a:xfrm>
              <a:off x="0" y="0"/>
              <a:ext cx="443527" cy="6858000"/>
            </a:xfrm>
            <a:prstGeom prst="rect">
              <a:avLst/>
            </a:prstGeom>
          </p:spPr>
        </p:pic>
        <p:sp>
          <p:nvSpPr>
            <p:cNvPr id="7" name="Rectangle 6">
              <a:extLst>
                <a:ext uri="{FF2B5EF4-FFF2-40B4-BE49-F238E27FC236}">
                  <a16:creationId xmlns:a16="http://schemas.microsoft.com/office/drawing/2014/main" id="{91E6C962-5089-7DEA-A994-CCBDE979831B}"/>
                </a:ext>
              </a:extLst>
            </p:cNvPr>
            <p:cNvSpPr/>
            <p:nvPr/>
          </p:nvSpPr>
          <p:spPr>
            <a:xfrm>
              <a:off x="443527" y="0"/>
              <a:ext cx="85391" cy="6858000"/>
            </a:xfrm>
            <a:prstGeom prst="rect">
              <a:avLst/>
            </a:prstGeom>
            <a:solidFill>
              <a:srgbClr val="5498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769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1947-156B-BA70-872B-4419BFFE0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F7962B-AF99-20C5-EF4E-6902B697D90A}"/>
              </a:ext>
            </a:extLst>
          </p:cNvPr>
          <p:cNvSpPr>
            <a:spLocks noGrp="1"/>
          </p:cNvSpPr>
          <p:nvPr>
            <p:ph idx="1"/>
          </p:nvPr>
        </p:nvSpPr>
        <p:spPr>
          <a:xfrm>
            <a:off x="814668" y="1825626"/>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CCF9B81D-0C33-0CE7-B809-C33B2DDD1F5E}"/>
              </a:ext>
            </a:extLst>
          </p:cNvPr>
          <p:cNvGrpSpPr/>
          <p:nvPr/>
        </p:nvGrpSpPr>
        <p:grpSpPr>
          <a:xfrm>
            <a:off x="0" y="0"/>
            <a:ext cx="528918" cy="6858000"/>
            <a:chOff x="0" y="0"/>
            <a:chExt cx="528918" cy="6858000"/>
          </a:xfrm>
        </p:grpSpPr>
        <p:pic>
          <p:nvPicPr>
            <p:cNvPr id="5" name="Picture 4">
              <a:extLst>
                <a:ext uri="{FF2B5EF4-FFF2-40B4-BE49-F238E27FC236}">
                  <a16:creationId xmlns:a16="http://schemas.microsoft.com/office/drawing/2014/main" id="{74CDA765-3EC1-EBBB-6AE3-8CA9D673B6F3}"/>
                </a:ext>
              </a:extLst>
            </p:cNvPr>
            <p:cNvPicPr>
              <a:picLocks noChangeAspect="1"/>
            </p:cNvPicPr>
            <p:nvPr/>
          </p:nvPicPr>
          <p:blipFill rotWithShape="1">
            <a:blip r:embed="rId2"/>
            <a:srcRect l="42118"/>
            <a:stretch/>
          </p:blipFill>
          <p:spPr>
            <a:xfrm>
              <a:off x="0" y="0"/>
              <a:ext cx="443527" cy="6858000"/>
            </a:xfrm>
            <a:prstGeom prst="rect">
              <a:avLst/>
            </a:prstGeom>
          </p:spPr>
        </p:pic>
        <p:sp>
          <p:nvSpPr>
            <p:cNvPr id="6" name="Rectangle 5">
              <a:extLst>
                <a:ext uri="{FF2B5EF4-FFF2-40B4-BE49-F238E27FC236}">
                  <a16:creationId xmlns:a16="http://schemas.microsoft.com/office/drawing/2014/main" id="{A747853A-06A9-3853-4B1F-4E4B592A96C9}"/>
                </a:ext>
              </a:extLst>
            </p:cNvPr>
            <p:cNvSpPr/>
            <p:nvPr/>
          </p:nvSpPr>
          <p:spPr>
            <a:xfrm>
              <a:off x="443527" y="0"/>
              <a:ext cx="85391" cy="6858000"/>
            </a:xfrm>
            <a:prstGeom prst="rect">
              <a:avLst/>
            </a:prstGeom>
            <a:solidFill>
              <a:srgbClr val="5498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1468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92E937CE-EC2F-8887-18CF-B101C3E17058}"/>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
        <p:nvSpPr>
          <p:cNvPr id="4" name="Title 1">
            <a:extLst>
              <a:ext uri="{FF2B5EF4-FFF2-40B4-BE49-F238E27FC236}">
                <a16:creationId xmlns:a16="http://schemas.microsoft.com/office/drawing/2014/main" id="{C9C02BC6-9DAA-5406-A44A-E71C61A4A07F}"/>
              </a:ext>
            </a:extLst>
          </p:cNvPr>
          <p:cNvSpPr>
            <a:spLocks noGrp="1"/>
          </p:cNvSpPr>
          <p:nvPr>
            <p:ph type="title"/>
          </p:nvPr>
        </p:nvSpPr>
        <p:spPr>
          <a:xfrm>
            <a:off x="381000" y="236502"/>
            <a:ext cx="11430000" cy="590931"/>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26655575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d Subtitl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92E937CE-EC2F-8887-18CF-B101C3E17058}"/>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
        <p:nvSpPr>
          <p:cNvPr id="4" name="Title 1">
            <a:extLst>
              <a:ext uri="{FF2B5EF4-FFF2-40B4-BE49-F238E27FC236}">
                <a16:creationId xmlns:a16="http://schemas.microsoft.com/office/drawing/2014/main" id="{C9C02BC6-9DAA-5406-A44A-E71C61A4A07F}"/>
              </a:ext>
            </a:extLst>
          </p:cNvPr>
          <p:cNvSpPr>
            <a:spLocks noGrp="1"/>
          </p:cNvSpPr>
          <p:nvPr>
            <p:ph type="title"/>
          </p:nvPr>
        </p:nvSpPr>
        <p:spPr>
          <a:xfrm>
            <a:off x="381000" y="235310"/>
            <a:ext cx="11430000" cy="590931"/>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B904075D-4B3D-A5AB-3165-DE464C040290}"/>
              </a:ext>
            </a:extLst>
          </p:cNvPr>
          <p:cNvSpPr>
            <a:spLocks noGrp="1"/>
          </p:cNvSpPr>
          <p:nvPr>
            <p:ph type="body" idx="11"/>
          </p:nvPr>
        </p:nvSpPr>
        <p:spPr>
          <a:xfrm>
            <a:off x="381000" y="1037866"/>
            <a:ext cx="1143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8031441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2275"/>
            <a:ext cx="11430000" cy="590931"/>
          </a:xfrm>
        </p:spPr>
        <p:txBody>
          <a:bodyPr/>
          <a:lstStyle>
            <a:lvl1pPr>
              <a:defRPr/>
            </a:lvl1pPr>
          </a:lstStyle>
          <a:p>
            <a:r>
              <a:rPr lang="en-US"/>
              <a:t>Click to edit Master title style</a:t>
            </a:r>
          </a:p>
        </p:txBody>
      </p:sp>
      <p:sp>
        <p:nvSpPr>
          <p:cNvPr id="3" name="Content Placeholder 2"/>
          <p:cNvSpPr>
            <a:spLocks noGrp="1"/>
          </p:cNvSpPr>
          <p:nvPr>
            <p:ph idx="1"/>
          </p:nvPr>
        </p:nvSpPr>
        <p:spPr>
          <a:xfrm>
            <a:off x="381000" y="1225551"/>
            <a:ext cx="11430000" cy="5237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0A16245E-1D14-147E-2666-6D1DDCE7181C}"/>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3175218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72775"/>
            <a:ext cx="11430000" cy="590931"/>
          </a:xfrm>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91924-7712-00DE-4023-F828152A8D2E}"/>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39516567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72775"/>
            <a:ext cx="11430000" cy="590931"/>
          </a:xfrm>
        </p:spPr>
        <p:txBody>
          <a:bodyPr/>
          <a:lstStyle>
            <a:lvl1pPr>
              <a:defRPr/>
            </a:lvl1pPr>
          </a:lstStyle>
          <a:p>
            <a:r>
              <a:rPr lang="en-US"/>
              <a:t>Click to edit Master title style</a:t>
            </a:r>
          </a:p>
        </p:txBody>
      </p:sp>
      <p:sp>
        <p:nvSpPr>
          <p:cNvPr id="3" name="Content Placeholder 2"/>
          <p:cNvSpPr>
            <a:spLocks noGrp="1"/>
          </p:cNvSpPr>
          <p:nvPr>
            <p:ph idx="1"/>
          </p:nvPr>
        </p:nvSpPr>
        <p:spPr>
          <a:xfrm>
            <a:off x="381000" y="1754909"/>
            <a:ext cx="11430000" cy="4569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B4CD7B4B-AD97-1036-FD7F-C67879DA6C7B}"/>
              </a:ext>
            </a:extLst>
          </p:cNvPr>
          <p:cNvSpPr>
            <a:spLocks noGrp="1"/>
          </p:cNvSpPr>
          <p:nvPr>
            <p:ph type="body" idx="11"/>
          </p:nvPr>
        </p:nvSpPr>
        <p:spPr>
          <a:xfrm>
            <a:off x="380999" y="1255052"/>
            <a:ext cx="11430000" cy="639762"/>
          </a:xfrm>
        </p:spPr>
        <p:txBody>
          <a:bodyPr anchor="t" anchorCtr="0"/>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4">
            <a:extLst>
              <a:ext uri="{FF2B5EF4-FFF2-40B4-BE49-F238E27FC236}">
                <a16:creationId xmlns:a16="http://schemas.microsoft.com/office/drawing/2014/main" id="{5F3278BB-BF2E-2269-0FC0-29E627D1BA58}"/>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16342579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5498"/>
            <a:ext cx="11430000" cy="507831"/>
          </a:xfrm>
        </p:spPr>
        <p:txBody>
          <a:bodyPr/>
          <a:lstStyle/>
          <a:p>
            <a:r>
              <a:rPr lang="en-US"/>
              <a:t>Click to edit Master title style</a:t>
            </a:r>
          </a:p>
        </p:txBody>
      </p:sp>
      <p:sp>
        <p:nvSpPr>
          <p:cNvPr id="3" name="Content Placeholder 2"/>
          <p:cNvSpPr>
            <a:spLocks noGrp="1"/>
          </p:cNvSpPr>
          <p:nvPr>
            <p:ph sz="half" idx="1"/>
          </p:nvPr>
        </p:nvSpPr>
        <p:spPr>
          <a:xfrm>
            <a:off x="381000" y="1262495"/>
            <a:ext cx="5486400" cy="5237163"/>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marL="230188" marR="0" lvl="0" indent="-230188" algn="l" defTabSz="914400" rtl="0" eaLnBrk="0" fontAlgn="base" latinLnBrk="0" hangingPunct="0">
              <a:lnSpc>
                <a:spcPct val="100000"/>
              </a:lnSpc>
              <a:spcBef>
                <a:spcPts val="1200"/>
              </a:spcBef>
              <a:spcAft>
                <a:spcPct val="0"/>
              </a:spcAft>
              <a:buClr>
                <a:srgbClr val="0070C0"/>
              </a:buClr>
              <a:buSzTx/>
              <a:buFont typeface="Arial" charset="0"/>
              <a:buChar char="•"/>
              <a:tabLst/>
              <a:defRPr/>
            </a:pPr>
            <a:r>
              <a:rPr kumimoji="0" lang="en-US" sz="2200" b="0" i="0" u="none" strike="noStrike" kern="0" cap="none" spc="0" normalizeH="0" baseline="0" noProof="0">
                <a:ln>
                  <a:noFill/>
                </a:ln>
                <a:solidFill>
                  <a:srgbClr val="000000"/>
                </a:solidFill>
                <a:effectLst/>
                <a:uLnTx/>
                <a:uFillTx/>
                <a:latin typeface="Arial"/>
                <a:cs typeface="Arial"/>
              </a:rPr>
              <a:t>Click to edit Master text styles</a:t>
            </a:r>
          </a:p>
          <a:p>
            <a:pPr marL="742950" marR="0" lvl="1" indent="-28575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Second level</a:t>
            </a:r>
          </a:p>
          <a:p>
            <a:pPr marL="1143000" marR="0" lvl="2" indent="-22860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Third level</a:t>
            </a:r>
          </a:p>
          <a:p>
            <a:pPr marL="1600200" marR="0" lvl="3" indent="-22860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Fourth level</a:t>
            </a:r>
          </a:p>
          <a:p>
            <a:pPr marL="2057400" marR="0" lvl="4" indent="-22860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Fifth level</a:t>
            </a:r>
          </a:p>
        </p:txBody>
      </p:sp>
      <p:sp>
        <p:nvSpPr>
          <p:cNvPr id="4" name="Content Placeholder 3"/>
          <p:cNvSpPr>
            <a:spLocks noGrp="1"/>
          </p:cNvSpPr>
          <p:nvPr>
            <p:ph sz="half" idx="2"/>
          </p:nvPr>
        </p:nvSpPr>
        <p:spPr>
          <a:xfrm>
            <a:off x="6324600" y="1262495"/>
            <a:ext cx="5486400" cy="52371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EB781CC9-022A-4F72-D08C-47ACF08A4015}"/>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337350460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6234"/>
            <a:ext cx="11430000" cy="590931"/>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380999" y="1731529"/>
            <a:ext cx="548640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30188" marR="0" lvl="0" indent="-230188" algn="l" defTabSz="914400" rtl="0" eaLnBrk="0" fontAlgn="base" latinLnBrk="0" hangingPunct="0">
              <a:lnSpc>
                <a:spcPct val="100000"/>
              </a:lnSpc>
              <a:spcBef>
                <a:spcPts val="1200"/>
              </a:spcBef>
              <a:spcAft>
                <a:spcPct val="0"/>
              </a:spcAft>
              <a:buClr>
                <a:srgbClr val="0070C0"/>
              </a:buClr>
              <a:buSzTx/>
              <a:buFont typeface="Arial" charset="0"/>
              <a:buChar char="•"/>
              <a:tabLst/>
              <a:defRPr/>
            </a:pPr>
            <a:r>
              <a:rPr kumimoji="0" lang="en-US" sz="2200" b="0" i="0" u="none" strike="noStrike" kern="0" cap="none" spc="0" normalizeH="0" baseline="0" noProof="0">
                <a:ln>
                  <a:noFill/>
                </a:ln>
                <a:solidFill>
                  <a:srgbClr val="000000"/>
                </a:solidFill>
                <a:effectLst/>
                <a:uLnTx/>
                <a:uFillTx/>
                <a:latin typeface="Arial"/>
                <a:cs typeface="Arial"/>
              </a:rPr>
              <a:t>Click to edit Master text styles</a:t>
            </a:r>
          </a:p>
          <a:p>
            <a:pPr marL="742950" marR="0" lvl="1" indent="-28575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Second level</a:t>
            </a:r>
          </a:p>
          <a:p>
            <a:pPr marL="1143000" marR="0" lvl="2" indent="-22860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Third level</a:t>
            </a:r>
          </a:p>
          <a:p>
            <a:pPr marL="1600200" marR="0" lvl="3" indent="-22860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Fourth level</a:t>
            </a:r>
          </a:p>
          <a:p>
            <a:pPr marL="2057400" marR="0" lvl="4" indent="-22860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Fifth level</a:t>
            </a:r>
          </a:p>
        </p:txBody>
      </p:sp>
      <p:sp>
        <p:nvSpPr>
          <p:cNvPr id="6" name="Content Placeholder 5"/>
          <p:cNvSpPr>
            <a:spLocks noGrp="1"/>
          </p:cNvSpPr>
          <p:nvPr>
            <p:ph sz="quarter" idx="4"/>
          </p:nvPr>
        </p:nvSpPr>
        <p:spPr>
          <a:xfrm>
            <a:off x="6324600" y="1731529"/>
            <a:ext cx="5486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30188" marR="0" lvl="0" indent="-230188" algn="l" defTabSz="914400" rtl="0" eaLnBrk="0" fontAlgn="base" latinLnBrk="0" hangingPunct="0">
              <a:lnSpc>
                <a:spcPct val="100000"/>
              </a:lnSpc>
              <a:spcBef>
                <a:spcPts val="1200"/>
              </a:spcBef>
              <a:spcAft>
                <a:spcPct val="0"/>
              </a:spcAft>
              <a:buClr>
                <a:srgbClr val="0070C0"/>
              </a:buClr>
              <a:buSzTx/>
              <a:buFont typeface="Arial" charset="0"/>
              <a:buChar char="•"/>
              <a:tabLst/>
              <a:defRPr/>
            </a:pPr>
            <a:r>
              <a:rPr kumimoji="0" lang="en-US" sz="2200" b="0" i="0" u="none" strike="noStrike" kern="0" cap="none" spc="0" normalizeH="0" baseline="0" noProof="0">
                <a:ln>
                  <a:noFill/>
                </a:ln>
                <a:solidFill>
                  <a:srgbClr val="000000"/>
                </a:solidFill>
                <a:effectLst/>
                <a:uLnTx/>
                <a:uFillTx/>
                <a:latin typeface="Arial"/>
                <a:cs typeface="Arial"/>
              </a:rPr>
              <a:t>Click to edit Master text styles</a:t>
            </a:r>
          </a:p>
          <a:p>
            <a:pPr marL="742950" marR="0" lvl="1" indent="-28575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Second level</a:t>
            </a:r>
          </a:p>
          <a:p>
            <a:pPr marL="1143000" marR="0" lvl="2" indent="-22860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Third level</a:t>
            </a:r>
          </a:p>
          <a:p>
            <a:pPr marL="1600200" marR="0" lvl="3" indent="-22860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Fourth level</a:t>
            </a:r>
          </a:p>
          <a:p>
            <a:pPr marL="2057400" marR="0" lvl="4" indent="-228600" algn="l" defTabSz="914400" rtl="0" eaLnBrk="0" fontAlgn="base" latinLnBrk="0" hangingPunct="0">
              <a:lnSpc>
                <a:spcPct val="100000"/>
              </a:lnSpc>
              <a:spcBef>
                <a:spcPts val="600"/>
              </a:spcBef>
              <a:spcAft>
                <a:spcPct val="0"/>
              </a:spcAft>
              <a:buClr>
                <a:srgbClr val="0070C0"/>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Arial"/>
                <a:cs typeface="Arial"/>
              </a:rPr>
              <a:t>Fifth level</a:t>
            </a:r>
          </a:p>
        </p:txBody>
      </p:sp>
      <p:sp>
        <p:nvSpPr>
          <p:cNvPr id="7" name="Text Placeholder 4">
            <a:extLst>
              <a:ext uri="{FF2B5EF4-FFF2-40B4-BE49-F238E27FC236}">
                <a16:creationId xmlns:a16="http://schemas.microsoft.com/office/drawing/2014/main" id="{D21EEEA5-6417-5B00-154F-8AD1D1891AD8}"/>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
        <p:nvSpPr>
          <p:cNvPr id="10" name="Text Placeholder 2">
            <a:extLst>
              <a:ext uri="{FF2B5EF4-FFF2-40B4-BE49-F238E27FC236}">
                <a16:creationId xmlns:a16="http://schemas.microsoft.com/office/drawing/2014/main" id="{61AB64BC-6D71-FBF4-AC7B-AC27A2C205EB}"/>
              </a:ext>
            </a:extLst>
          </p:cNvPr>
          <p:cNvSpPr>
            <a:spLocks noGrp="1"/>
          </p:cNvSpPr>
          <p:nvPr>
            <p:ph type="body" idx="11"/>
          </p:nvPr>
        </p:nvSpPr>
        <p:spPr>
          <a:xfrm>
            <a:off x="380999" y="1255052"/>
            <a:ext cx="5497287" cy="639762"/>
          </a:xfrm>
        </p:spPr>
        <p:txBody>
          <a:bodyPr anchor="t" anchorCtr="0"/>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CBC9591-F5F1-E6C6-DA1C-DCB7B25120AB}"/>
              </a:ext>
            </a:extLst>
          </p:cNvPr>
          <p:cNvSpPr>
            <a:spLocks noGrp="1"/>
          </p:cNvSpPr>
          <p:nvPr>
            <p:ph type="body" idx="12"/>
          </p:nvPr>
        </p:nvSpPr>
        <p:spPr>
          <a:xfrm>
            <a:off x="6324600" y="1255052"/>
            <a:ext cx="5497287" cy="639762"/>
          </a:xfrm>
        </p:spPr>
        <p:txBody>
          <a:bodyPr anchor="t" anchorCtr="0"/>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7588740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657A0A35-9469-CC30-773F-A35503DC38DA}"/>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Tree>
    <p:extLst>
      <p:ext uri="{BB962C8B-B14F-4D97-AF65-F5344CB8AC3E}">
        <p14:creationId xmlns:p14="http://schemas.microsoft.com/office/powerpoint/2010/main" val="40485814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4">
            <a:extLst>
              <a:ext uri="{FF2B5EF4-FFF2-40B4-BE49-F238E27FC236}">
                <a16:creationId xmlns:a16="http://schemas.microsoft.com/office/drawing/2014/main" id="{657A0A35-9469-CC30-773F-A35503DC38DA}"/>
              </a:ext>
            </a:extLst>
          </p:cNvPr>
          <p:cNvSpPr>
            <a:spLocks noGrp="1"/>
          </p:cNvSpPr>
          <p:nvPr>
            <p:ph type="body" sz="quarter" idx="10" hasCustomPrompt="1"/>
          </p:nvPr>
        </p:nvSpPr>
        <p:spPr>
          <a:xfrm>
            <a:off x="381000" y="6516529"/>
            <a:ext cx="11430000" cy="246221"/>
          </a:xfrm>
        </p:spPr>
        <p:txBody>
          <a:bodyPr anchor="b" anchorCtr="0">
            <a:spAutoFit/>
          </a:bodyPr>
          <a:lstStyle>
            <a:lvl1pPr marL="0" indent="0">
              <a:spcBef>
                <a:spcPts val="0"/>
              </a:spcBef>
              <a:buNone/>
              <a:defRPr sz="1000"/>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stStyle>
          <a:p>
            <a:pPr lvl="0"/>
            <a:r>
              <a:rPr lang="en-US"/>
              <a:t>Footnotes, references.</a:t>
            </a:r>
          </a:p>
        </p:txBody>
      </p:sp>
      <p:sp>
        <p:nvSpPr>
          <p:cNvPr id="5" name="Text Placeholder 2">
            <a:extLst>
              <a:ext uri="{FF2B5EF4-FFF2-40B4-BE49-F238E27FC236}">
                <a16:creationId xmlns:a16="http://schemas.microsoft.com/office/drawing/2014/main" id="{2E5240D3-4819-0372-D824-E83C17DF6386}"/>
              </a:ext>
            </a:extLst>
          </p:cNvPr>
          <p:cNvSpPr>
            <a:spLocks noGrp="1"/>
          </p:cNvSpPr>
          <p:nvPr>
            <p:ph type="body" idx="11"/>
          </p:nvPr>
        </p:nvSpPr>
        <p:spPr>
          <a:xfrm>
            <a:off x="380999" y="1255052"/>
            <a:ext cx="11430000" cy="639762"/>
          </a:xfrm>
        </p:spPr>
        <p:txBody>
          <a:bodyPr anchor="t" anchorCtr="0"/>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4975416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74000">
              <a:schemeClr val="tx1">
                <a:lumMod val="95000"/>
              </a:schemeClr>
            </a:gs>
            <a:gs pos="83000">
              <a:schemeClr val="tx1">
                <a:lumMod val="95000"/>
              </a:schemeClr>
            </a:gs>
            <a:gs pos="100000">
              <a:schemeClr val="tx1"/>
            </a:gs>
          </a:gsLst>
          <a:lin ang="5400000" scaled="1"/>
          <a:tileRect/>
        </a:gra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71F80AD-3A5C-B1C7-DABA-1B9B824D6122}"/>
              </a:ext>
            </a:extLst>
          </p:cNvPr>
          <p:cNvCxnSpPr>
            <a:cxnSpLocks/>
          </p:cNvCxnSpPr>
          <p:nvPr userDrawn="1"/>
        </p:nvCxnSpPr>
        <p:spPr>
          <a:xfrm>
            <a:off x="266700" y="1175657"/>
            <a:ext cx="11658600" cy="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26" name="Rectangle 2"/>
          <p:cNvSpPr>
            <a:spLocks noGrp="1" noChangeArrowheads="1"/>
          </p:cNvSpPr>
          <p:nvPr>
            <p:ph type="title"/>
          </p:nvPr>
        </p:nvSpPr>
        <p:spPr bwMode="auto">
          <a:xfrm>
            <a:off x="381000" y="429348"/>
            <a:ext cx="11430000" cy="4801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381000" y="1262495"/>
            <a:ext cx="11430000" cy="5237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965711"/>
      </p:ext>
    </p:extLst>
  </p:cSld>
  <p:clrMap bg1="dk2" tx1="lt1" bg2="dk1"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ransition spd="med"/>
  <p:txStyles>
    <p:titleStyle>
      <a:lvl1pPr algn="l" rtl="0" eaLnBrk="0" fontAlgn="base" hangingPunct="0">
        <a:lnSpc>
          <a:spcPct val="90000"/>
        </a:lnSpc>
        <a:spcBef>
          <a:spcPct val="0"/>
        </a:spcBef>
        <a:spcAft>
          <a:spcPct val="0"/>
        </a:spcAft>
        <a:defRPr sz="2800" b="1">
          <a:solidFill>
            <a:schemeClr val="accent1"/>
          </a:solidFill>
          <a:latin typeface="+mj-lt"/>
          <a:ea typeface="+mj-ea"/>
          <a:cs typeface="+mj-cs"/>
        </a:defRPr>
      </a:lvl1pPr>
      <a:lvl2pPr algn="l" rtl="0" eaLnBrk="0" fontAlgn="base" hangingPunct="0">
        <a:lnSpc>
          <a:spcPct val="90000"/>
        </a:lnSpc>
        <a:spcBef>
          <a:spcPct val="0"/>
        </a:spcBef>
        <a:spcAft>
          <a:spcPct val="0"/>
        </a:spcAft>
        <a:defRPr sz="3600" b="1">
          <a:solidFill>
            <a:srgbClr val="FFFF00"/>
          </a:solidFill>
          <a:latin typeface="Arial" charset="0"/>
          <a:ea typeface="Arial" charset="0"/>
          <a:cs typeface="Arial" charset="0"/>
        </a:defRPr>
      </a:lvl2pPr>
      <a:lvl3pPr algn="l" rtl="0" eaLnBrk="0" fontAlgn="base" hangingPunct="0">
        <a:lnSpc>
          <a:spcPct val="90000"/>
        </a:lnSpc>
        <a:spcBef>
          <a:spcPct val="0"/>
        </a:spcBef>
        <a:spcAft>
          <a:spcPct val="0"/>
        </a:spcAft>
        <a:defRPr sz="3600" b="1">
          <a:solidFill>
            <a:srgbClr val="FFFF00"/>
          </a:solidFill>
          <a:latin typeface="Arial" charset="0"/>
          <a:ea typeface="Arial" charset="0"/>
          <a:cs typeface="Arial" charset="0"/>
        </a:defRPr>
      </a:lvl3pPr>
      <a:lvl4pPr algn="l" rtl="0" eaLnBrk="0" fontAlgn="base" hangingPunct="0">
        <a:lnSpc>
          <a:spcPct val="90000"/>
        </a:lnSpc>
        <a:spcBef>
          <a:spcPct val="0"/>
        </a:spcBef>
        <a:spcAft>
          <a:spcPct val="0"/>
        </a:spcAft>
        <a:defRPr sz="3600" b="1">
          <a:solidFill>
            <a:srgbClr val="FFFF00"/>
          </a:solidFill>
          <a:latin typeface="Arial" charset="0"/>
          <a:ea typeface="Arial" charset="0"/>
          <a:cs typeface="Arial" charset="0"/>
        </a:defRPr>
      </a:lvl4pPr>
      <a:lvl5pPr algn="l" rtl="0" eaLnBrk="0" fontAlgn="base" hangingPunct="0">
        <a:lnSpc>
          <a:spcPct val="90000"/>
        </a:lnSpc>
        <a:spcBef>
          <a:spcPct val="0"/>
        </a:spcBef>
        <a:spcAft>
          <a:spcPct val="0"/>
        </a:spcAft>
        <a:defRPr sz="3600" b="1">
          <a:solidFill>
            <a:srgbClr val="FFFF00"/>
          </a:solidFill>
          <a:latin typeface="Arial" charset="0"/>
          <a:ea typeface="Arial" charset="0"/>
          <a:cs typeface="Arial" charset="0"/>
        </a:defRPr>
      </a:lvl5pPr>
      <a:lvl6pPr marL="457200" algn="l" rtl="0" fontAlgn="base">
        <a:lnSpc>
          <a:spcPct val="90000"/>
        </a:lnSpc>
        <a:spcBef>
          <a:spcPct val="0"/>
        </a:spcBef>
        <a:spcAft>
          <a:spcPct val="0"/>
        </a:spcAft>
        <a:defRPr sz="4000" b="1">
          <a:solidFill>
            <a:srgbClr val="FFFF00"/>
          </a:solidFill>
          <a:latin typeface="Arial" charset="0"/>
          <a:ea typeface="Arial" charset="0"/>
          <a:cs typeface="Arial" charset="0"/>
        </a:defRPr>
      </a:lvl6pPr>
      <a:lvl7pPr marL="914400" algn="l" rtl="0" fontAlgn="base">
        <a:lnSpc>
          <a:spcPct val="90000"/>
        </a:lnSpc>
        <a:spcBef>
          <a:spcPct val="0"/>
        </a:spcBef>
        <a:spcAft>
          <a:spcPct val="0"/>
        </a:spcAft>
        <a:defRPr sz="4000" b="1">
          <a:solidFill>
            <a:srgbClr val="FFFF00"/>
          </a:solidFill>
          <a:latin typeface="Arial" charset="0"/>
          <a:ea typeface="Arial" charset="0"/>
          <a:cs typeface="Arial" charset="0"/>
        </a:defRPr>
      </a:lvl7pPr>
      <a:lvl8pPr marL="1371600" algn="l" rtl="0" fontAlgn="base">
        <a:lnSpc>
          <a:spcPct val="90000"/>
        </a:lnSpc>
        <a:spcBef>
          <a:spcPct val="0"/>
        </a:spcBef>
        <a:spcAft>
          <a:spcPct val="0"/>
        </a:spcAft>
        <a:defRPr sz="4000" b="1">
          <a:solidFill>
            <a:srgbClr val="FFFF00"/>
          </a:solidFill>
          <a:latin typeface="Arial" charset="0"/>
          <a:ea typeface="Arial" charset="0"/>
          <a:cs typeface="Arial" charset="0"/>
        </a:defRPr>
      </a:lvl8pPr>
      <a:lvl9pPr marL="1828800" algn="l" rtl="0" fontAlgn="base">
        <a:lnSpc>
          <a:spcPct val="90000"/>
        </a:lnSpc>
        <a:spcBef>
          <a:spcPct val="0"/>
        </a:spcBef>
        <a:spcAft>
          <a:spcPct val="0"/>
        </a:spcAft>
        <a:defRPr sz="4000" b="1">
          <a:solidFill>
            <a:srgbClr val="FFFF00"/>
          </a:solidFill>
          <a:latin typeface="Arial" charset="0"/>
          <a:ea typeface="Arial" charset="0"/>
          <a:cs typeface="Arial" charset="0"/>
        </a:defRPr>
      </a:lvl9pPr>
    </p:titleStyle>
    <p:bodyStyle>
      <a:lvl1pPr marL="230188" indent="-230188" algn="l" rtl="0" eaLnBrk="0" fontAlgn="base" hangingPunct="0">
        <a:spcBef>
          <a:spcPts val="1200"/>
        </a:spcBef>
        <a:spcAft>
          <a:spcPct val="0"/>
        </a:spcAft>
        <a:buClr>
          <a:schemeClr val="accent1"/>
        </a:buClr>
        <a:buFont typeface="Arial" charset="0"/>
        <a:buChar char="•"/>
        <a:defRPr sz="2200">
          <a:solidFill>
            <a:schemeClr val="bg1"/>
          </a:solidFill>
          <a:latin typeface="+mn-lt"/>
          <a:ea typeface="+mn-ea"/>
          <a:cs typeface="+mn-cs"/>
        </a:defRPr>
      </a:lvl1pPr>
      <a:lvl2pPr marL="742950" indent="-285750" algn="l" rtl="0" eaLnBrk="0" fontAlgn="base" hangingPunct="0">
        <a:spcBef>
          <a:spcPts val="600"/>
        </a:spcBef>
        <a:spcAft>
          <a:spcPct val="0"/>
        </a:spcAft>
        <a:buClr>
          <a:schemeClr val="accent1"/>
        </a:buClr>
        <a:buFont typeface="Arial" charset="0"/>
        <a:buChar char="–"/>
        <a:defRPr sz="2000">
          <a:solidFill>
            <a:schemeClr val="bg1"/>
          </a:solidFill>
          <a:latin typeface="+mn-lt"/>
          <a:ea typeface="+mn-ea"/>
          <a:cs typeface="+mn-cs"/>
        </a:defRPr>
      </a:lvl2pPr>
      <a:lvl3pPr marL="1143000" indent="-228600" algn="l" rtl="0" eaLnBrk="0" fontAlgn="base" hangingPunct="0">
        <a:spcBef>
          <a:spcPts val="600"/>
        </a:spcBef>
        <a:spcAft>
          <a:spcPct val="0"/>
        </a:spcAft>
        <a:buClr>
          <a:schemeClr val="accent1"/>
        </a:buClr>
        <a:buFont typeface="Arial" charset="0"/>
        <a:buChar char="•"/>
        <a:defRPr sz="2000">
          <a:solidFill>
            <a:schemeClr val="bg1"/>
          </a:solidFill>
          <a:latin typeface="+mn-lt"/>
          <a:ea typeface="+mn-ea"/>
          <a:cs typeface="+mn-cs"/>
        </a:defRPr>
      </a:lvl3pPr>
      <a:lvl4pPr marL="1600200" indent="-228600" algn="l" rtl="0" eaLnBrk="0" fontAlgn="base" hangingPunct="0">
        <a:spcBef>
          <a:spcPts val="600"/>
        </a:spcBef>
        <a:spcAft>
          <a:spcPct val="0"/>
        </a:spcAft>
        <a:buClr>
          <a:schemeClr val="accent1"/>
        </a:buClr>
        <a:buFont typeface="Arial" charset="0"/>
        <a:buChar char="–"/>
        <a:defRPr sz="2000">
          <a:solidFill>
            <a:schemeClr val="bg1"/>
          </a:solidFill>
          <a:latin typeface="+mn-lt"/>
          <a:ea typeface="+mn-ea"/>
          <a:cs typeface="+mn-cs"/>
        </a:defRPr>
      </a:lvl4pPr>
      <a:lvl5pPr marL="2057400" indent="-228600" algn="l" rtl="0" eaLnBrk="0" fontAlgn="base" hangingPunct="0">
        <a:spcBef>
          <a:spcPts val="600"/>
        </a:spcBef>
        <a:spcAft>
          <a:spcPct val="0"/>
        </a:spcAft>
        <a:buClr>
          <a:schemeClr val="accent1"/>
        </a:buClr>
        <a:buFont typeface="Arial" charset="0"/>
        <a:buChar char="•"/>
        <a:defRPr sz="2000">
          <a:solidFill>
            <a:schemeClr val="bg1"/>
          </a:solidFill>
          <a:latin typeface="+mn-lt"/>
          <a:ea typeface="+mn-ea"/>
          <a:cs typeface="+mn-cs"/>
        </a:defRPr>
      </a:lvl5pPr>
      <a:lvl6pPr marL="25146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6pPr>
      <a:lvl7pPr marL="29718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7pPr>
      <a:lvl8pPr marL="34290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8pPr>
      <a:lvl9pPr marL="38862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0309" y="261939"/>
            <a:ext cx="11491383" cy="5355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350310" y="1225551"/>
            <a:ext cx="11491381" cy="5237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252462"/>
      </p:ext>
    </p:extLst>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transition spd="med"/>
  <p:txStyles>
    <p:titleStyle>
      <a:lvl1pPr algn="l" rtl="0" eaLnBrk="0" fontAlgn="base" hangingPunct="0">
        <a:lnSpc>
          <a:spcPct val="90000"/>
        </a:lnSpc>
        <a:spcBef>
          <a:spcPct val="0"/>
        </a:spcBef>
        <a:spcAft>
          <a:spcPct val="0"/>
        </a:spcAft>
        <a:defRPr sz="3200" b="1">
          <a:solidFill>
            <a:srgbClr val="FFFF00"/>
          </a:solidFill>
          <a:latin typeface="+mj-lt"/>
          <a:ea typeface="+mj-ea"/>
          <a:cs typeface="+mj-cs"/>
        </a:defRPr>
      </a:lvl1pPr>
      <a:lvl2pPr algn="l" rtl="0" eaLnBrk="0" fontAlgn="base" hangingPunct="0">
        <a:lnSpc>
          <a:spcPct val="90000"/>
        </a:lnSpc>
        <a:spcBef>
          <a:spcPct val="0"/>
        </a:spcBef>
        <a:spcAft>
          <a:spcPct val="0"/>
        </a:spcAft>
        <a:defRPr sz="3600" b="1">
          <a:solidFill>
            <a:srgbClr val="FFFF00"/>
          </a:solidFill>
          <a:latin typeface="Arial" charset="0"/>
          <a:ea typeface="Arial" charset="0"/>
          <a:cs typeface="Arial" charset="0"/>
        </a:defRPr>
      </a:lvl2pPr>
      <a:lvl3pPr algn="l" rtl="0" eaLnBrk="0" fontAlgn="base" hangingPunct="0">
        <a:lnSpc>
          <a:spcPct val="90000"/>
        </a:lnSpc>
        <a:spcBef>
          <a:spcPct val="0"/>
        </a:spcBef>
        <a:spcAft>
          <a:spcPct val="0"/>
        </a:spcAft>
        <a:defRPr sz="3600" b="1">
          <a:solidFill>
            <a:srgbClr val="FFFF00"/>
          </a:solidFill>
          <a:latin typeface="Arial" charset="0"/>
          <a:ea typeface="Arial" charset="0"/>
          <a:cs typeface="Arial" charset="0"/>
        </a:defRPr>
      </a:lvl3pPr>
      <a:lvl4pPr algn="l" rtl="0" eaLnBrk="0" fontAlgn="base" hangingPunct="0">
        <a:lnSpc>
          <a:spcPct val="90000"/>
        </a:lnSpc>
        <a:spcBef>
          <a:spcPct val="0"/>
        </a:spcBef>
        <a:spcAft>
          <a:spcPct val="0"/>
        </a:spcAft>
        <a:defRPr sz="3600" b="1">
          <a:solidFill>
            <a:srgbClr val="FFFF00"/>
          </a:solidFill>
          <a:latin typeface="Arial" charset="0"/>
          <a:ea typeface="Arial" charset="0"/>
          <a:cs typeface="Arial" charset="0"/>
        </a:defRPr>
      </a:lvl4pPr>
      <a:lvl5pPr algn="l" rtl="0" eaLnBrk="0" fontAlgn="base" hangingPunct="0">
        <a:lnSpc>
          <a:spcPct val="90000"/>
        </a:lnSpc>
        <a:spcBef>
          <a:spcPct val="0"/>
        </a:spcBef>
        <a:spcAft>
          <a:spcPct val="0"/>
        </a:spcAft>
        <a:defRPr sz="3600" b="1">
          <a:solidFill>
            <a:srgbClr val="FFFF00"/>
          </a:solidFill>
          <a:latin typeface="Arial" charset="0"/>
          <a:ea typeface="Arial" charset="0"/>
          <a:cs typeface="Arial" charset="0"/>
        </a:defRPr>
      </a:lvl5pPr>
      <a:lvl6pPr marL="457200" algn="l" rtl="0" fontAlgn="base">
        <a:lnSpc>
          <a:spcPct val="90000"/>
        </a:lnSpc>
        <a:spcBef>
          <a:spcPct val="0"/>
        </a:spcBef>
        <a:spcAft>
          <a:spcPct val="0"/>
        </a:spcAft>
        <a:defRPr sz="4000" b="1">
          <a:solidFill>
            <a:srgbClr val="FFFF00"/>
          </a:solidFill>
          <a:latin typeface="Arial" charset="0"/>
          <a:ea typeface="Arial" charset="0"/>
          <a:cs typeface="Arial" charset="0"/>
        </a:defRPr>
      </a:lvl6pPr>
      <a:lvl7pPr marL="914400" algn="l" rtl="0" fontAlgn="base">
        <a:lnSpc>
          <a:spcPct val="90000"/>
        </a:lnSpc>
        <a:spcBef>
          <a:spcPct val="0"/>
        </a:spcBef>
        <a:spcAft>
          <a:spcPct val="0"/>
        </a:spcAft>
        <a:defRPr sz="4000" b="1">
          <a:solidFill>
            <a:srgbClr val="FFFF00"/>
          </a:solidFill>
          <a:latin typeface="Arial" charset="0"/>
          <a:ea typeface="Arial" charset="0"/>
          <a:cs typeface="Arial" charset="0"/>
        </a:defRPr>
      </a:lvl7pPr>
      <a:lvl8pPr marL="1371600" algn="l" rtl="0" fontAlgn="base">
        <a:lnSpc>
          <a:spcPct val="90000"/>
        </a:lnSpc>
        <a:spcBef>
          <a:spcPct val="0"/>
        </a:spcBef>
        <a:spcAft>
          <a:spcPct val="0"/>
        </a:spcAft>
        <a:defRPr sz="4000" b="1">
          <a:solidFill>
            <a:srgbClr val="FFFF00"/>
          </a:solidFill>
          <a:latin typeface="Arial" charset="0"/>
          <a:ea typeface="Arial" charset="0"/>
          <a:cs typeface="Arial" charset="0"/>
        </a:defRPr>
      </a:lvl8pPr>
      <a:lvl9pPr marL="1828800" algn="l" rtl="0" fontAlgn="base">
        <a:lnSpc>
          <a:spcPct val="90000"/>
        </a:lnSpc>
        <a:spcBef>
          <a:spcPct val="0"/>
        </a:spcBef>
        <a:spcAft>
          <a:spcPct val="0"/>
        </a:spcAft>
        <a:defRPr sz="4000" b="1">
          <a:solidFill>
            <a:srgbClr val="FFFF00"/>
          </a:solidFill>
          <a:latin typeface="Arial" charset="0"/>
          <a:ea typeface="Arial" charset="0"/>
          <a:cs typeface="Arial" charset="0"/>
        </a:defRPr>
      </a:lvl9pPr>
    </p:titleStyle>
    <p:bodyStyle>
      <a:lvl1pPr marL="230188" indent="-230188" algn="l" rtl="0" eaLnBrk="0" fontAlgn="base" hangingPunct="0">
        <a:spcBef>
          <a:spcPts val="1200"/>
        </a:spcBef>
        <a:spcAft>
          <a:spcPct val="0"/>
        </a:spcAft>
        <a:buClr>
          <a:srgbClr val="FFFF00"/>
        </a:buClr>
        <a:buFont typeface="Arial" charset="0"/>
        <a:buChar char="•"/>
        <a:defRPr sz="2400">
          <a:solidFill>
            <a:schemeClr val="tx1"/>
          </a:solidFill>
          <a:latin typeface="+mn-lt"/>
          <a:ea typeface="+mn-ea"/>
          <a:cs typeface="+mn-cs"/>
        </a:defRPr>
      </a:lvl1pPr>
      <a:lvl2pPr marL="742950" indent="-285750" algn="l" rtl="0" eaLnBrk="0" fontAlgn="base" hangingPunct="0">
        <a:spcBef>
          <a:spcPts val="1200"/>
        </a:spcBef>
        <a:spcAft>
          <a:spcPct val="0"/>
        </a:spcAft>
        <a:buClr>
          <a:srgbClr val="FFFF00"/>
        </a:buClr>
        <a:buFont typeface="Arial" charset="0"/>
        <a:buChar char="–"/>
        <a:defRPr sz="2400">
          <a:solidFill>
            <a:schemeClr val="tx1"/>
          </a:solidFill>
          <a:latin typeface="+mn-lt"/>
          <a:ea typeface="+mn-ea"/>
          <a:cs typeface="+mn-cs"/>
        </a:defRPr>
      </a:lvl2pPr>
      <a:lvl3pPr marL="1143000" indent="-228600" algn="l" rtl="0" eaLnBrk="0" fontAlgn="base" hangingPunct="0">
        <a:spcBef>
          <a:spcPts val="1200"/>
        </a:spcBef>
        <a:spcAft>
          <a:spcPct val="0"/>
        </a:spcAft>
        <a:buClr>
          <a:srgbClr val="FFFF00"/>
        </a:buClr>
        <a:buFont typeface="Arial" charset="0"/>
        <a:buChar char="•"/>
        <a:defRPr sz="2400">
          <a:solidFill>
            <a:schemeClr val="tx1"/>
          </a:solidFill>
          <a:latin typeface="+mn-lt"/>
          <a:ea typeface="+mn-ea"/>
          <a:cs typeface="+mn-cs"/>
        </a:defRPr>
      </a:lvl3pPr>
      <a:lvl4pPr marL="1600200" indent="-228600" algn="l" rtl="0" eaLnBrk="0" fontAlgn="base" hangingPunct="0">
        <a:spcBef>
          <a:spcPts val="1200"/>
        </a:spcBef>
        <a:spcAft>
          <a:spcPct val="0"/>
        </a:spcAft>
        <a:buClr>
          <a:srgbClr val="FFFF00"/>
        </a:buClr>
        <a:buFont typeface="Arial" charset="0"/>
        <a:buChar char="–"/>
        <a:defRPr sz="2400">
          <a:solidFill>
            <a:schemeClr val="tx1"/>
          </a:solidFill>
          <a:latin typeface="+mn-lt"/>
          <a:ea typeface="+mn-ea"/>
          <a:cs typeface="+mn-cs"/>
        </a:defRPr>
      </a:lvl4pPr>
      <a:lvl5pPr marL="2057400" indent="-228600" algn="l" rtl="0" eaLnBrk="0" fontAlgn="base" hangingPunct="0">
        <a:spcBef>
          <a:spcPts val="1200"/>
        </a:spcBef>
        <a:spcAft>
          <a:spcPct val="0"/>
        </a:spcAft>
        <a:buClr>
          <a:srgbClr val="FFFF00"/>
        </a:buClr>
        <a:buFont typeface="Arial" charset="0"/>
        <a:buChar char="•"/>
        <a:defRPr sz="2400">
          <a:solidFill>
            <a:schemeClr val="tx1"/>
          </a:solidFill>
          <a:latin typeface="+mn-lt"/>
          <a:ea typeface="+mn-ea"/>
          <a:cs typeface="+mn-cs"/>
        </a:defRPr>
      </a:lvl5pPr>
      <a:lvl6pPr marL="25146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6pPr>
      <a:lvl7pPr marL="29718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7pPr>
      <a:lvl8pPr marL="34290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8pPr>
      <a:lvl9pPr marL="38862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992B-8AA1-9C7D-1983-63891600B9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B355A14E-4B1A-5D77-CFDC-833EDA1A4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785BD43B-0A08-7228-5BBF-ABFF38F4B0E8}"/>
              </a:ext>
            </a:extLst>
          </p:cNvPr>
          <p:cNvSpPr>
            <a:spLocks noGrp="1"/>
          </p:cNvSpPr>
          <p:nvPr>
            <p:ph type="ftr" sz="quarter" idx="3"/>
          </p:nvPr>
        </p:nvSpPr>
        <p:spPr>
          <a:xfrm>
            <a:off x="838200" y="6176964"/>
            <a:ext cx="9211408" cy="544512"/>
          </a:xfrm>
          <a:prstGeom prst="rect">
            <a:avLst/>
          </a:prstGeom>
        </p:spPr>
        <p:txBody>
          <a:bodyPr/>
          <a:lstStyle>
            <a:lvl1pPr>
              <a:defRPr sz="1000">
                <a:solidFill>
                  <a:schemeClr val="tx1">
                    <a:lumMod val="75000"/>
                    <a:lumOff val="25000"/>
                  </a:schemeClr>
                </a:solidFill>
                <a:latin typeface="Helvetica" panose="020B0604020202020204" pitchFamily="34" charset="0"/>
                <a:cs typeface="Helvetica" panose="020B0604020202020204" pitchFamily="34" charset="0"/>
              </a:defRPr>
            </a:lvl1pPr>
          </a:lstStyle>
          <a:p>
            <a:endParaRPr lang="en-US"/>
          </a:p>
        </p:txBody>
      </p:sp>
    </p:spTree>
    <p:extLst>
      <p:ext uri="{BB962C8B-B14F-4D97-AF65-F5344CB8AC3E}">
        <p14:creationId xmlns:p14="http://schemas.microsoft.com/office/powerpoint/2010/main" val="26926689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4400" b="1" kern="1200">
          <a:solidFill>
            <a:schemeClr val="tx2"/>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lumMod val="75000"/>
              <a:lumOff val="2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Clr>
          <a:schemeClr val="accent1"/>
        </a:buClr>
        <a:buSzPct val="115000"/>
        <a:buFont typeface="Avenir Black" panose="020B0803020203020204" pitchFamily="34" charset="0"/>
        <a:buChar char="-"/>
        <a:defRPr sz="2400" b="0" i="0" kern="1200">
          <a:solidFill>
            <a:schemeClr val="tx1">
              <a:lumMod val="75000"/>
              <a:lumOff val="25000"/>
            </a:schemeClr>
          </a:solidFill>
          <a:latin typeface="Helvetica" pitchFamily="2"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1">
              <a:lumMod val="75000"/>
              <a:lumOff val="25000"/>
            </a:schemeClr>
          </a:solidFill>
          <a:latin typeface="Helvetica" pitchFamily="2" charset="0"/>
          <a:ea typeface="+mn-ea"/>
          <a:cs typeface="+mn-cs"/>
        </a:defRPr>
      </a:lvl3pPr>
      <a:lvl4pPr marL="1600200" indent="-228600" algn="l" defTabSz="914400" rtl="0" eaLnBrk="1" latinLnBrk="0" hangingPunct="1">
        <a:lnSpc>
          <a:spcPct val="90000"/>
        </a:lnSpc>
        <a:spcBef>
          <a:spcPts val="500"/>
        </a:spcBef>
        <a:buClr>
          <a:schemeClr val="accent1"/>
        </a:buClr>
        <a:buSzPct val="121000"/>
        <a:buFont typeface="Avenir Heavy" panose="020B0703020203020204" pitchFamily="34" charset="0"/>
        <a:buChar char="-"/>
        <a:defRPr sz="1800" b="0" i="0" kern="1200">
          <a:solidFill>
            <a:schemeClr val="tx1">
              <a:lumMod val="75000"/>
              <a:lumOff val="25000"/>
            </a:schemeClr>
          </a:solidFill>
          <a:latin typeface="Helvetica" pitchFamily="2"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1">
              <a:lumMod val="75000"/>
              <a:lumOff val="25000"/>
            </a:schemeClr>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0B_6D1224E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9.emf"/><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7FE4E753_DA8A43C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microsoft.com/office/2018/10/relationships/comments" Target="../comments/modernComment_7FE4E752_E86B6E71.xm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15_842CC21A.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18/10/relationships/comments" Target="../comments/modernComment_7FE4E6E7_3F5D8819.xm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18/10/relationships/comments" Target="../comments/modernComment_F64_5211784A.xm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B_72AB8286.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20DA3E7-0887-5101-ADB5-68EC0BE56ED4}"/>
              </a:ext>
            </a:extLst>
          </p:cNvPr>
          <p:cNvSpPr>
            <a:spLocks noGrp="1"/>
          </p:cNvSpPr>
          <p:nvPr>
            <p:ph type="ctrTitle"/>
          </p:nvPr>
        </p:nvSpPr>
        <p:spPr/>
        <p:txBody>
          <a:bodyPr/>
          <a:lstStyle/>
          <a:p>
            <a:r>
              <a:rPr lang="en-US"/>
              <a:t>Management of PAH With Comorbidities</a:t>
            </a:r>
          </a:p>
        </p:txBody>
      </p:sp>
      <p:sp>
        <p:nvSpPr>
          <p:cNvPr id="10" name="Subtitle 9">
            <a:extLst>
              <a:ext uri="{FF2B5EF4-FFF2-40B4-BE49-F238E27FC236}">
                <a16:creationId xmlns:a16="http://schemas.microsoft.com/office/drawing/2014/main" id="{9563F331-48EA-3614-E188-3619AB6C63A9}"/>
              </a:ext>
            </a:extLst>
          </p:cNvPr>
          <p:cNvSpPr>
            <a:spLocks noGrp="1"/>
          </p:cNvSpPr>
          <p:nvPr>
            <p:ph type="subTitle" idx="1"/>
          </p:nvPr>
        </p:nvSpPr>
        <p:spPr/>
        <p:txBody>
          <a:bodyPr/>
          <a:lstStyle/>
          <a:p>
            <a:r>
              <a:rPr lang="en-US" sz="1600" b="1" err="1"/>
              <a:t>Vallerie</a:t>
            </a:r>
            <a:r>
              <a:rPr lang="en-US" sz="1600" b="1"/>
              <a:t> McLaughlin, MD </a:t>
            </a:r>
            <a:endParaRPr lang="en-US" sz="1600" b="1">
              <a:cs typeface="Arial"/>
            </a:endParaRPr>
          </a:p>
          <a:p>
            <a:r>
              <a:rPr lang="en-US" sz="1600"/>
              <a:t>Professor, Internal Medicine </a:t>
            </a:r>
          </a:p>
          <a:p>
            <a:r>
              <a:rPr lang="en-US" sz="1600"/>
              <a:t>University of Michigan </a:t>
            </a:r>
          </a:p>
          <a:p>
            <a:r>
              <a:rPr lang="en-US" sz="1600"/>
              <a:t>Ann Arbor, MI </a:t>
            </a:r>
          </a:p>
          <a:p>
            <a:pPr>
              <a:spcBef>
                <a:spcPts val="0"/>
              </a:spcBef>
            </a:pPr>
            <a:endParaRPr lang="en-US" sz="1600">
              <a:cs typeface="Arial"/>
            </a:endParaRPr>
          </a:p>
        </p:txBody>
      </p:sp>
    </p:spTree>
    <p:extLst>
      <p:ext uri="{BB962C8B-B14F-4D97-AF65-F5344CB8AC3E}">
        <p14:creationId xmlns:p14="http://schemas.microsoft.com/office/powerpoint/2010/main" val="152334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F56A-D405-E426-4693-2F37A43F60E7}"/>
              </a:ext>
            </a:extLst>
          </p:cNvPr>
          <p:cNvSpPr>
            <a:spLocks noGrp="1"/>
          </p:cNvSpPr>
          <p:nvPr>
            <p:ph type="title"/>
          </p:nvPr>
        </p:nvSpPr>
        <p:spPr>
          <a:xfrm>
            <a:off x="838200" y="334110"/>
            <a:ext cx="10515600" cy="916902"/>
          </a:xfrm>
        </p:spPr>
        <p:txBody>
          <a:bodyPr>
            <a:noAutofit/>
          </a:bodyPr>
          <a:lstStyle/>
          <a:p>
            <a:r>
              <a:rPr lang="en-US" sz="3200"/>
              <a:t>Balancing Benefit and Risk With PAH Treatment in Patients With CV Comorbidities: Insights From AMBITION and GRIPHON</a:t>
            </a:r>
          </a:p>
        </p:txBody>
      </p:sp>
      <p:sp>
        <p:nvSpPr>
          <p:cNvPr id="4" name="Text Placeholder 3">
            <a:extLst>
              <a:ext uri="{FF2B5EF4-FFF2-40B4-BE49-F238E27FC236}">
                <a16:creationId xmlns:a16="http://schemas.microsoft.com/office/drawing/2014/main" id="{5789C7A1-B43F-D6B3-6785-76B0F6C11BEC}"/>
              </a:ext>
            </a:extLst>
          </p:cNvPr>
          <p:cNvSpPr>
            <a:spLocks noGrp="1"/>
          </p:cNvSpPr>
          <p:nvPr>
            <p:ph idx="1"/>
          </p:nvPr>
        </p:nvSpPr>
        <p:spPr>
          <a:xfrm>
            <a:off x="838200" y="6487923"/>
            <a:ext cx="10515600" cy="370077"/>
          </a:xfrm>
        </p:spPr>
        <p:txBody>
          <a:bodyPr/>
          <a:lstStyle/>
          <a:p>
            <a:pPr marL="0" indent="0">
              <a:buNone/>
            </a:pPr>
            <a:r>
              <a:rPr kumimoji="0" lang="en-US" sz="1000" b="0" i="0" u="none" strike="noStrike" kern="1200" cap="none" spc="0" normalizeH="0" baseline="0" noProof="0">
                <a:ln>
                  <a:noFill/>
                </a:ln>
                <a:effectLst/>
                <a:uLnTx/>
                <a:uFillTx/>
              </a:rPr>
              <a:t>McLaughlin VV, et al. </a:t>
            </a:r>
            <a:r>
              <a:rPr kumimoji="0" lang="en-US" sz="1000" b="0" i="1" u="none" strike="noStrike" kern="1200" cap="none" spc="0" normalizeH="0" baseline="0" noProof="0">
                <a:ln>
                  <a:noFill/>
                </a:ln>
                <a:effectLst/>
                <a:uLnTx/>
                <a:uFillTx/>
              </a:rPr>
              <a:t>J Heart Lung Transplant. </a:t>
            </a:r>
            <a:r>
              <a:rPr kumimoji="0" lang="en-US" sz="1000" b="0" i="0" u="none" strike="noStrike" kern="1200" cap="none" spc="0" normalizeH="0" baseline="0" noProof="0">
                <a:ln>
                  <a:noFill/>
                </a:ln>
                <a:effectLst/>
                <a:uLnTx/>
                <a:uFillTx/>
              </a:rPr>
              <a:t>2019;38(12):1286-1295.</a:t>
            </a:r>
            <a:br>
              <a:rPr kumimoji="0" lang="en-US" sz="1000" b="0" i="0" u="none" strike="noStrike" kern="1200" cap="none" spc="0" normalizeH="0" baseline="0" noProof="0">
                <a:ln>
                  <a:noFill/>
                </a:ln>
                <a:effectLst/>
                <a:uLnTx/>
                <a:uFillTx/>
              </a:rPr>
            </a:br>
            <a:r>
              <a:rPr lang="en-US" sz="1000"/>
              <a:t>Rosenkranz S, et al. </a:t>
            </a:r>
            <a:r>
              <a:rPr lang="en-US" sz="1000" i="1" err="1"/>
              <a:t>Eur</a:t>
            </a:r>
            <a:r>
              <a:rPr lang="en-US" sz="1000" i="1"/>
              <a:t> J Heart Fail</a:t>
            </a:r>
            <a:r>
              <a:rPr lang="en-US" sz="1000"/>
              <a:t>. 2022;24(1):205-214.</a:t>
            </a:r>
            <a:r>
              <a:rPr lang="en-US" sz="1000" kern="0"/>
              <a:t> </a:t>
            </a:r>
          </a:p>
        </p:txBody>
      </p:sp>
      <p:grpSp>
        <p:nvGrpSpPr>
          <p:cNvPr id="18" name="Group 17">
            <a:extLst>
              <a:ext uri="{FF2B5EF4-FFF2-40B4-BE49-F238E27FC236}">
                <a16:creationId xmlns:a16="http://schemas.microsoft.com/office/drawing/2014/main" id="{3AA4BFDF-8192-B22D-0EB2-21C8DFC62348}"/>
              </a:ext>
            </a:extLst>
          </p:cNvPr>
          <p:cNvGrpSpPr/>
          <p:nvPr/>
        </p:nvGrpSpPr>
        <p:grpSpPr>
          <a:xfrm>
            <a:off x="963103" y="1384279"/>
            <a:ext cx="11068145" cy="4638138"/>
            <a:chOff x="237744" y="1325880"/>
            <a:chExt cx="11823192" cy="4954543"/>
          </a:xfrm>
        </p:grpSpPr>
        <p:grpSp>
          <p:nvGrpSpPr>
            <p:cNvPr id="16" name="Group 15">
              <a:extLst>
                <a:ext uri="{FF2B5EF4-FFF2-40B4-BE49-F238E27FC236}">
                  <a16:creationId xmlns:a16="http://schemas.microsoft.com/office/drawing/2014/main" id="{73AFCAE3-59F2-79EF-D550-A737B08A45B3}"/>
                </a:ext>
              </a:extLst>
            </p:cNvPr>
            <p:cNvGrpSpPr/>
            <p:nvPr/>
          </p:nvGrpSpPr>
          <p:grpSpPr>
            <a:xfrm>
              <a:off x="237744" y="1325880"/>
              <a:ext cx="5797296" cy="4954543"/>
              <a:chOff x="237744" y="1325880"/>
              <a:chExt cx="5797296" cy="4954543"/>
            </a:xfrm>
          </p:grpSpPr>
          <p:sp>
            <p:nvSpPr>
              <p:cNvPr id="9" name="Rectangle 8">
                <a:extLst>
                  <a:ext uri="{FF2B5EF4-FFF2-40B4-BE49-F238E27FC236}">
                    <a16:creationId xmlns:a16="http://schemas.microsoft.com/office/drawing/2014/main" id="{D65597BE-E25F-0862-E07E-FA9F57363B83}"/>
                  </a:ext>
                </a:extLst>
              </p:cNvPr>
              <p:cNvSpPr/>
              <p:nvPr/>
            </p:nvSpPr>
            <p:spPr>
              <a:xfrm>
                <a:off x="237744" y="1325880"/>
                <a:ext cx="5797296" cy="32735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449B08-C013-FD18-AF63-986F3A889E94}"/>
                  </a:ext>
                </a:extLst>
              </p:cNvPr>
              <p:cNvSpPr txBox="1"/>
              <p:nvPr/>
            </p:nvSpPr>
            <p:spPr>
              <a:xfrm>
                <a:off x="1267867" y="1419229"/>
                <a:ext cx="3737050" cy="400110"/>
              </a:xfrm>
              <a:prstGeom prst="rect">
                <a:avLst/>
              </a:prstGeom>
              <a:noFill/>
            </p:spPr>
            <p:txBody>
              <a:bodyPr wrap="none" rtlCol="0">
                <a:spAutoFit/>
              </a:bodyPr>
              <a:lstStyle/>
              <a:p>
                <a:pPr algn="ctr"/>
                <a:r>
                  <a:rPr lang="en-US" sz="2000" b="1">
                    <a:solidFill>
                      <a:srgbClr val="000000"/>
                    </a:solidFill>
                  </a:rPr>
                  <a:t>Adverse Events in AMBITION</a:t>
                </a:r>
              </a:p>
            </p:txBody>
          </p:sp>
          <p:sp>
            <p:nvSpPr>
              <p:cNvPr id="14" name="Textfeld 7">
                <a:extLst>
                  <a:ext uri="{FF2B5EF4-FFF2-40B4-BE49-F238E27FC236}">
                    <a16:creationId xmlns:a16="http://schemas.microsoft.com/office/drawing/2014/main" id="{E9343548-0856-93CB-7399-D0FB7D5420A2}"/>
                  </a:ext>
                </a:extLst>
              </p:cNvPr>
              <p:cNvSpPr txBox="1"/>
              <p:nvPr/>
            </p:nvSpPr>
            <p:spPr>
              <a:xfrm>
                <a:off x="758952" y="4716305"/>
                <a:ext cx="4754880" cy="1564118"/>
              </a:xfrm>
              <a:prstGeom prst="round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defTabSz="609585"/>
                <a:r>
                  <a:rPr lang="en-US" sz="2000" b="1">
                    <a:solidFill>
                      <a:schemeClr val="bg1"/>
                    </a:solidFill>
                  </a:rPr>
                  <a:t>Higher rates of SAEs and drug discontinuations due to AEs</a:t>
                </a:r>
                <a:br>
                  <a:rPr lang="en-US" sz="2000" b="1">
                    <a:solidFill>
                      <a:schemeClr val="bg1"/>
                    </a:solidFill>
                  </a:rPr>
                </a:br>
                <a:r>
                  <a:rPr lang="en-US" sz="2000" b="1">
                    <a:solidFill>
                      <a:schemeClr val="bg1"/>
                    </a:solidFill>
                  </a:rPr>
                  <a:t>in patients with ≥3 CV comorbidities, regardless of treatment</a:t>
                </a:r>
                <a:endParaRPr lang="de-AT" sz="2000" b="1">
                  <a:solidFill>
                    <a:schemeClr val="bg1"/>
                  </a:solidFill>
                </a:endParaRPr>
              </a:p>
            </p:txBody>
          </p:sp>
          <p:pic>
            <p:nvPicPr>
              <p:cNvPr id="3" name="Picture 2" descr="A screenshot of a medical report&#10;&#10;Description automatically generated">
                <a:extLst>
                  <a:ext uri="{FF2B5EF4-FFF2-40B4-BE49-F238E27FC236}">
                    <a16:creationId xmlns:a16="http://schemas.microsoft.com/office/drawing/2014/main" id="{F17C6B40-E3C0-C319-C7A8-C93835EE31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092" t="14814" r="1046" b="5551"/>
              <a:stretch/>
            </p:blipFill>
            <p:spPr>
              <a:xfrm>
                <a:off x="279806" y="1901952"/>
                <a:ext cx="5713172" cy="2596896"/>
              </a:xfrm>
              <a:prstGeom prst="rect">
                <a:avLst/>
              </a:prstGeom>
            </p:spPr>
          </p:pic>
        </p:grpSp>
        <p:grpSp>
          <p:nvGrpSpPr>
            <p:cNvPr id="17" name="Group 16">
              <a:extLst>
                <a:ext uri="{FF2B5EF4-FFF2-40B4-BE49-F238E27FC236}">
                  <a16:creationId xmlns:a16="http://schemas.microsoft.com/office/drawing/2014/main" id="{FDAA8656-EB08-A0FC-968E-4FDE64502A07}"/>
                </a:ext>
              </a:extLst>
            </p:cNvPr>
            <p:cNvGrpSpPr/>
            <p:nvPr/>
          </p:nvGrpSpPr>
          <p:grpSpPr>
            <a:xfrm>
              <a:off x="6108192" y="1325880"/>
              <a:ext cx="5952744" cy="4622690"/>
              <a:chOff x="6108192" y="1325880"/>
              <a:chExt cx="5952744" cy="4622690"/>
            </a:xfrm>
          </p:grpSpPr>
          <p:sp>
            <p:nvSpPr>
              <p:cNvPr id="15" name="Rectangle 14">
                <a:extLst>
                  <a:ext uri="{FF2B5EF4-FFF2-40B4-BE49-F238E27FC236}">
                    <a16:creationId xmlns:a16="http://schemas.microsoft.com/office/drawing/2014/main" id="{208D3A2F-283E-A554-78D1-B863DDC9AB6D}"/>
                  </a:ext>
                </a:extLst>
              </p:cNvPr>
              <p:cNvSpPr/>
              <p:nvPr/>
            </p:nvSpPr>
            <p:spPr>
              <a:xfrm>
                <a:off x="6108192" y="1325880"/>
                <a:ext cx="5952744" cy="327355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29564E-3C5F-6ECB-F3CF-DB108FF836E9}"/>
                  </a:ext>
                </a:extLst>
              </p:cNvPr>
              <p:cNvSpPr txBox="1"/>
              <p:nvPr/>
            </p:nvSpPr>
            <p:spPr>
              <a:xfrm>
                <a:off x="7246561" y="1419229"/>
                <a:ext cx="3676007" cy="400110"/>
              </a:xfrm>
              <a:prstGeom prst="rect">
                <a:avLst/>
              </a:prstGeom>
              <a:noFill/>
            </p:spPr>
            <p:txBody>
              <a:bodyPr wrap="none" rtlCol="0">
                <a:spAutoFit/>
              </a:bodyPr>
              <a:lstStyle/>
              <a:p>
                <a:pPr algn="ctr"/>
                <a:r>
                  <a:rPr lang="en-US" sz="2000" b="1">
                    <a:solidFill>
                      <a:srgbClr val="000000"/>
                    </a:solidFill>
                  </a:rPr>
                  <a:t>Adverse Events in GRIPHON</a:t>
                </a:r>
              </a:p>
            </p:txBody>
          </p:sp>
          <p:sp>
            <p:nvSpPr>
              <p:cNvPr id="13" name="Textfeld 7">
                <a:extLst>
                  <a:ext uri="{FF2B5EF4-FFF2-40B4-BE49-F238E27FC236}">
                    <a16:creationId xmlns:a16="http://schemas.microsoft.com/office/drawing/2014/main" id="{5F54C30D-E776-0760-5EE1-95784315B7FC}"/>
                  </a:ext>
                </a:extLst>
              </p:cNvPr>
              <p:cNvSpPr txBox="1"/>
              <p:nvPr/>
            </p:nvSpPr>
            <p:spPr>
              <a:xfrm>
                <a:off x="6707124" y="4748200"/>
                <a:ext cx="4754880" cy="1200370"/>
              </a:xfrm>
              <a:prstGeom prst="round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defTabSz="609585"/>
                <a:r>
                  <a:rPr lang="en-US" sz="2000" b="1">
                    <a:solidFill>
                      <a:schemeClr val="bg1"/>
                    </a:solidFill>
                  </a:rPr>
                  <a:t>More drug discontinuations </a:t>
                </a:r>
                <a:br>
                  <a:rPr lang="en-US" sz="2000" b="1">
                    <a:solidFill>
                      <a:schemeClr val="bg1"/>
                    </a:solidFill>
                  </a:rPr>
                </a:br>
                <a:r>
                  <a:rPr lang="en-US" sz="2000" b="1">
                    <a:solidFill>
                      <a:schemeClr val="bg1"/>
                    </a:solidFill>
                  </a:rPr>
                  <a:t>in patients </a:t>
                </a:r>
                <a:br>
                  <a:rPr lang="en-US" sz="2000" b="1">
                    <a:solidFill>
                      <a:schemeClr val="bg1"/>
                    </a:solidFill>
                  </a:rPr>
                </a:br>
                <a:r>
                  <a:rPr lang="en-US" sz="2000" b="1">
                    <a:solidFill>
                      <a:schemeClr val="bg1"/>
                    </a:solidFill>
                  </a:rPr>
                  <a:t>with CV comorbidities</a:t>
                </a:r>
                <a:endParaRPr lang="de-AT" sz="2000" b="1">
                  <a:solidFill>
                    <a:schemeClr val="bg1"/>
                  </a:solidFill>
                </a:endParaRPr>
              </a:p>
            </p:txBody>
          </p:sp>
          <p:pic>
            <p:nvPicPr>
              <p:cNvPr id="8" name="Picture 7" descr="A screenshot of a graph&#10;&#10;Description automatically generated">
                <a:extLst>
                  <a:ext uri="{FF2B5EF4-FFF2-40B4-BE49-F238E27FC236}">
                    <a16:creationId xmlns:a16="http://schemas.microsoft.com/office/drawing/2014/main" id="{C5EF1704-9D7B-6BA5-6A3F-0104AC46D2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81" t="30364" r="1274" b="17245"/>
              <a:stretch/>
            </p:blipFill>
            <p:spPr>
              <a:xfrm>
                <a:off x="6167628" y="2167128"/>
                <a:ext cx="5833872" cy="1792224"/>
              </a:xfrm>
              <a:prstGeom prst="rect">
                <a:avLst/>
              </a:prstGeom>
            </p:spPr>
          </p:pic>
        </p:grpSp>
      </p:grpSp>
    </p:spTree>
    <p:extLst>
      <p:ext uri="{BB962C8B-B14F-4D97-AF65-F5344CB8AC3E}">
        <p14:creationId xmlns:p14="http://schemas.microsoft.com/office/powerpoint/2010/main" val="295427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E85C-EE18-95C5-662D-ABDDA64108A2}"/>
              </a:ext>
            </a:extLst>
          </p:cNvPr>
          <p:cNvSpPr>
            <a:spLocks noGrp="1"/>
          </p:cNvSpPr>
          <p:nvPr>
            <p:ph type="title"/>
          </p:nvPr>
        </p:nvSpPr>
        <p:spPr>
          <a:xfrm>
            <a:off x="838200" y="-86359"/>
            <a:ext cx="10515600" cy="1325563"/>
          </a:xfrm>
        </p:spPr>
        <p:txBody>
          <a:bodyPr/>
          <a:lstStyle/>
          <a:p>
            <a:r>
              <a:rPr lang="en-US" sz="3200"/>
              <a:t>What Is the Diagnosis: Janet, Emma, and Bess?</a:t>
            </a:r>
          </a:p>
        </p:txBody>
      </p:sp>
      <p:graphicFrame>
        <p:nvGraphicFramePr>
          <p:cNvPr id="6" name="Table 5">
            <a:extLst>
              <a:ext uri="{FF2B5EF4-FFF2-40B4-BE49-F238E27FC236}">
                <a16:creationId xmlns:a16="http://schemas.microsoft.com/office/drawing/2014/main" id="{8C15CE02-DE49-E946-A503-81A41189FC6E}"/>
              </a:ext>
            </a:extLst>
          </p:cNvPr>
          <p:cNvGraphicFramePr>
            <a:graphicFrameLocks noGrp="1"/>
          </p:cNvGraphicFramePr>
          <p:nvPr>
            <p:extLst>
              <p:ext uri="{D42A27DB-BD31-4B8C-83A1-F6EECF244321}">
                <p14:modId xmlns:p14="http://schemas.microsoft.com/office/powerpoint/2010/main" val="44326669"/>
              </p:ext>
            </p:extLst>
          </p:nvPr>
        </p:nvGraphicFramePr>
        <p:xfrm>
          <a:off x="1203480" y="1047376"/>
          <a:ext cx="9860756" cy="5476240"/>
        </p:xfrm>
        <a:graphic>
          <a:graphicData uri="http://schemas.openxmlformats.org/drawingml/2006/table">
            <a:tbl>
              <a:tblPr firstRow="1" bandRow="1">
                <a:tableStyleId>{5C22544A-7EE6-4342-B048-85BDC9FD1C3A}</a:tableStyleId>
              </a:tblPr>
              <a:tblGrid>
                <a:gridCol w="2289506">
                  <a:extLst>
                    <a:ext uri="{9D8B030D-6E8A-4147-A177-3AD203B41FA5}">
                      <a16:colId xmlns:a16="http://schemas.microsoft.com/office/drawing/2014/main" val="3575393895"/>
                    </a:ext>
                  </a:extLst>
                </a:gridCol>
                <a:gridCol w="2573138">
                  <a:extLst>
                    <a:ext uri="{9D8B030D-6E8A-4147-A177-3AD203B41FA5}">
                      <a16:colId xmlns:a16="http://schemas.microsoft.com/office/drawing/2014/main" val="3283835255"/>
                    </a:ext>
                  </a:extLst>
                </a:gridCol>
                <a:gridCol w="2481884">
                  <a:extLst>
                    <a:ext uri="{9D8B030D-6E8A-4147-A177-3AD203B41FA5}">
                      <a16:colId xmlns:a16="http://schemas.microsoft.com/office/drawing/2014/main" val="2082663221"/>
                    </a:ext>
                  </a:extLst>
                </a:gridCol>
                <a:gridCol w="2516228">
                  <a:extLst>
                    <a:ext uri="{9D8B030D-6E8A-4147-A177-3AD203B41FA5}">
                      <a16:colId xmlns:a16="http://schemas.microsoft.com/office/drawing/2014/main" val="2573437153"/>
                    </a:ext>
                  </a:extLst>
                </a:gridCol>
              </a:tblGrid>
              <a:tr h="370840">
                <a:tc>
                  <a:txBody>
                    <a:bodyPr/>
                    <a:lstStyle/>
                    <a:p>
                      <a:endParaRPr lang="en-US" sz="1200"/>
                    </a:p>
                  </a:txBody>
                  <a:tcPr/>
                </a:tc>
                <a:tc>
                  <a:txBody>
                    <a:bodyPr/>
                    <a:lstStyle/>
                    <a:p>
                      <a:r>
                        <a:rPr lang="en-US" sz="1600"/>
                        <a:t>Emma</a:t>
                      </a:r>
                    </a:p>
                  </a:txBody>
                  <a:tcPr/>
                </a:tc>
                <a:tc>
                  <a:txBody>
                    <a:bodyPr/>
                    <a:lstStyle/>
                    <a:p>
                      <a:r>
                        <a:rPr lang="en-US" sz="1600"/>
                        <a:t>Bess</a:t>
                      </a:r>
                    </a:p>
                  </a:txBody>
                  <a:tcPr/>
                </a:tc>
                <a:tc>
                  <a:txBody>
                    <a:bodyPr/>
                    <a:lstStyle/>
                    <a:p>
                      <a:r>
                        <a:rPr lang="en-US" sz="1600"/>
                        <a:t>Janet</a:t>
                      </a:r>
                    </a:p>
                  </a:txBody>
                  <a:tcPr/>
                </a:tc>
                <a:extLst>
                  <a:ext uri="{0D108BD9-81ED-4DB2-BD59-A6C34878D82A}">
                    <a16:rowId xmlns:a16="http://schemas.microsoft.com/office/drawing/2014/main" val="1444455091"/>
                  </a:ext>
                </a:extLst>
              </a:tr>
              <a:tr h="370840">
                <a:tc>
                  <a:txBody>
                    <a:bodyPr/>
                    <a:lstStyle/>
                    <a:p>
                      <a:r>
                        <a:rPr lang="en-US" sz="1400"/>
                        <a:t>Age/FH</a:t>
                      </a:r>
                    </a:p>
                  </a:txBody>
                  <a:tcPr/>
                </a:tc>
                <a:tc>
                  <a:txBody>
                    <a:bodyPr/>
                    <a:lstStyle/>
                    <a:p>
                      <a:r>
                        <a:rPr lang="en-US" sz="1400"/>
                        <a:t>53, FH HPAH</a:t>
                      </a:r>
                    </a:p>
                  </a:txBody>
                  <a:tcPr/>
                </a:tc>
                <a:tc>
                  <a:txBody>
                    <a:bodyPr/>
                    <a:lstStyle/>
                    <a:p>
                      <a:r>
                        <a:rPr lang="en-US" sz="1400"/>
                        <a:t>68</a:t>
                      </a:r>
                    </a:p>
                  </a:txBody>
                  <a:tcPr/>
                </a:tc>
                <a:tc>
                  <a:txBody>
                    <a:bodyPr/>
                    <a:lstStyle/>
                    <a:p>
                      <a:r>
                        <a:rPr lang="en-US" sz="1400"/>
                        <a:t>75</a:t>
                      </a:r>
                    </a:p>
                  </a:txBody>
                  <a:tcPr/>
                </a:tc>
                <a:extLst>
                  <a:ext uri="{0D108BD9-81ED-4DB2-BD59-A6C34878D82A}">
                    <a16:rowId xmlns:a16="http://schemas.microsoft.com/office/drawing/2014/main" val="2470767716"/>
                  </a:ext>
                </a:extLst>
              </a:tr>
              <a:tr h="370840">
                <a:tc>
                  <a:txBody>
                    <a:bodyPr/>
                    <a:lstStyle/>
                    <a:p>
                      <a:r>
                        <a:rPr lang="en-US" sz="1400"/>
                        <a:t>FC</a:t>
                      </a:r>
                    </a:p>
                  </a:txBody>
                  <a:tcPr/>
                </a:tc>
                <a:tc>
                  <a:txBody>
                    <a:bodyPr/>
                    <a:lstStyle/>
                    <a:p>
                      <a:r>
                        <a:rPr lang="en-US" sz="1400"/>
                        <a:t>III</a:t>
                      </a:r>
                    </a:p>
                  </a:txBody>
                  <a:tcPr/>
                </a:tc>
                <a:tc>
                  <a:txBody>
                    <a:bodyPr/>
                    <a:lstStyle/>
                    <a:p>
                      <a:r>
                        <a:rPr lang="en-US" sz="1400"/>
                        <a:t>III</a:t>
                      </a:r>
                    </a:p>
                  </a:txBody>
                  <a:tcPr/>
                </a:tc>
                <a:tc>
                  <a:txBody>
                    <a:bodyPr/>
                    <a:lstStyle/>
                    <a:p>
                      <a:r>
                        <a:rPr lang="en-US" sz="1400"/>
                        <a:t>III</a:t>
                      </a:r>
                    </a:p>
                  </a:txBody>
                  <a:tcPr/>
                </a:tc>
                <a:extLst>
                  <a:ext uri="{0D108BD9-81ED-4DB2-BD59-A6C34878D82A}">
                    <a16:rowId xmlns:a16="http://schemas.microsoft.com/office/drawing/2014/main" val="3052501521"/>
                  </a:ext>
                </a:extLst>
              </a:tr>
              <a:tr h="370840">
                <a:tc>
                  <a:txBody>
                    <a:bodyPr/>
                    <a:lstStyle/>
                    <a:p>
                      <a:r>
                        <a:rPr lang="en-US" sz="1400"/>
                        <a:t>Obesity</a:t>
                      </a:r>
                    </a:p>
                    <a:p>
                      <a:r>
                        <a:rPr lang="en-US" sz="1400"/>
                        <a:t>Diabetes mellitus</a:t>
                      </a:r>
                    </a:p>
                    <a:p>
                      <a:r>
                        <a:rPr lang="en-US" sz="1400"/>
                        <a:t>Hypertension</a:t>
                      </a:r>
                    </a:p>
                    <a:p>
                      <a:r>
                        <a:rPr lang="en-US" sz="1400"/>
                        <a:t>Paroxysmal AF</a:t>
                      </a:r>
                    </a:p>
                  </a:txBody>
                  <a:tcPr/>
                </a:tc>
                <a:tc>
                  <a:txBody>
                    <a:bodyPr/>
                    <a:lstStyle/>
                    <a:p>
                      <a:r>
                        <a:rPr lang="en-US" sz="1400"/>
                        <a:t>--</a:t>
                      </a:r>
                    </a:p>
                    <a:p>
                      <a:r>
                        <a:rPr lang="en-US" sz="1400"/>
                        <a:t>--</a:t>
                      </a:r>
                    </a:p>
                    <a:p>
                      <a:r>
                        <a:rPr lang="en-US" sz="1400"/>
                        <a:t>Mild (well controlled)</a:t>
                      </a:r>
                    </a:p>
                    <a:p>
                      <a:r>
                        <a:rPr lang="en-US" sz="140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a:t>
                      </a:r>
                    </a:p>
                    <a:p>
                      <a:r>
                        <a:rPr lang="en-US" sz="1400"/>
                        <a:t>--</a:t>
                      </a:r>
                    </a:p>
                  </a:txBody>
                  <a:tcPr/>
                </a:tc>
                <a:tc>
                  <a:txBody>
                    <a:bodyPr/>
                    <a:lstStyle/>
                    <a:p>
                      <a:r>
                        <a:rPr lang="en-US" sz="140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a:t>
                      </a:r>
                    </a:p>
                    <a:p>
                      <a:r>
                        <a:rPr lang="en-US" sz="1400"/>
                        <a:t>--</a:t>
                      </a:r>
                    </a:p>
                  </a:txBody>
                  <a:tcPr/>
                </a:tc>
                <a:extLst>
                  <a:ext uri="{0D108BD9-81ED-4DB2-BD59-A6C34878D82A}">
                    <a16:rowId xmlns:a16="http://schemas.microsoft.com/office/drawing/2014/main" val="326237949"/>
                  </a:ext>
                </a:extLst>
              </a:tr>
              <a:tr h="370840">
                <a:tc>
                  <a:txBody>
                    <a:bodyPr/>
                    <a:lstStyle/>
                    <a:p>
                      <a:r>
                        <a:rPr lang="en-US" sz="1400"/>
                        <a:t>History of dyspnea</a:t>
                      </a:r>
                    </a:p>
                  </a:txBody>
                  <a:tcPr/>
                </a:tc>
                <a:tc>
                  <a:txBody>
                    <a:bodyPr/>
                    <a:lstStyle/>
                    <a:p>
                      <a:r>
                        <a:rPr lang="en-US" sz="1400"/>
                        <a:t>6 months worsening</a:t>
                      </a:r>
                    </a:p>
                  </a:txBody>
                  <a:tcPr/>
                </a:tc>
                <a:tc>
                  <a:txBody>
                    <a:bodyPr/>
                    <a:lstStyle/>
                    <a:p>
                      <a:r>
                        <a:rPr lang="en-US" sz="1400"/>
                        <a:t>1 year</a:t>
                      </a:r>
                    </a:p>
                  </a:txBody>
                  <a:tcPr/>
                </a:tc>
                <a:tc>
                  <a:txBody>
                    <a:bodyPr/>
                    <a:lstStyle/>
                    <a:p>
                      <a:r>
                        <a:rPr lang="en-US" sz="1400"/>
                        <a:t>2 years</a:t>
                      </a:r>
                    </a:p>
                  </a:txBody>
                  <a:tcPr/>
                </a:tc>
                <a:extLst>
                  <a:ext uri="{0D108BD9-81ED-4DB2-BD59-A6C34878D82A}">
                    <a16:rowId xmlns:a16="http://schemas.microsoft.com/office/drawing/2014/main" val="941170487"/>
                  </a:ext>
                </a:extLst>
              </a:tr>
              <a:tr h="370840">
                <a:tc>
                  <a:txBody>
                    <a:bodyPr/>
                    <a:lstStyle/>
                    <a:p>
                      <a:r>
                        <a:rPr lang="en-US" sz="1400"/>
                        <a:t>RVE</a:t>
                      </a:r>
                    </a:p>
                    <a:p>
                      <a:r>
                        <a:rPr lang="en-US" sz="1400"/>
                        <a:t>RV function</a:t>
                      </a:r>
                    </a:p>
                    <a:p>
                      <a:r>
                        <a:rPr lang="en-US" sz="1400"/>
                        <a:t>LAE</a:t>
                      </a:r>
                    </a:p>
                    <a:p>
                      <a:r>
                        <a:rPr lang="en-US" sz="1400"/>
                        <a:t>TR</a:t>
                      </a:r>
                    </a:p>
                    <a:p>
                      <a:r>
                        <a:rPr lang="en-US" sz="1400"/>
                        <a:t>RVSP</a:t>
                      </a:r>
                    </a:p>
                    <a:p>
                      <a:endParaRPr lang="en-US" sz="1400"/>
                    </a:p>
                  </a:txBody>
                  <a:tcPr/>
                </a:tc>
                <a:tc>
                  <a:txBody>
                    <a:bodyPr/>
                    <a:lstStyle/>
                    <a:p>
                      <a:r>
                        <a:rPr lang="en-US" sz="1400"/>
                        <a:t>Severe</a:t>
                      </a:r>
                    </a:p>
                    <a:p>
                      <a:r>
                        <a:rPr lang="en-US" sz="1400"/>
                        <a:t>Moderate dysfunction</a:t>
                      </a:r>
                    </a:p>
                    <a:p>
                      <a:r>
                        <a:rPr lang="en-US" sz="1400"/>
                        <a:t>--</a:t>
                      </a:r>
                    </a:p>
                    <a:p>
                      <a:r>
                        <a:rPr lang="en-US" sz="1400"/>
                        <a:t>Moderate</a:t>
                      </a:r>
                    </a:p>
                    <a:p>
                      <a:r>
                        <a:rPr lang="en-US" sz="1400"/>
                        <a:t>85 mmHg</a:t>
                      </a:r>
                    </a:p>
                  </a:txBody>
                  <a:tcPr/>
                </a:tc>
                <a:tc>
                  <a:txBody>
                    <a:bodyPr/>
                    <a:lstStyle/>
                    <a:p>
                      <a:r>
                        <a:rPr lang="en-US" sz="1400"/>
                        <a:t>Mild</a:t>
                      </a:r>
                    </a:p>
                    <a:p>
                      <a:r>
                        <a:rPr lang="en-US" sz="1400"/>
                        <a:t>Mild dysfunction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a:t>
                      </a:r>
                    </a:p>
                    <a:p>
                      <a:r>
                        <a:rPr lang="en-US" sz="1400"/>
                        <a:t>Moderate</a:t>
                      </a:r>
                    </a:p>
                    <a:p>
                      <a:r>
                        <a:rPr lang="en-US" sz="1400"/>
                        <a:t>65 mmHg</a:t>
                      </a:r>
                    </a:p>
                  </a:txBody>
                  <a:tcPr/>
                </a:tc>
                <a:tc>
                  <a:txBody>
                    <a:bodyPr/>
                    <a:lstStyle/>
                    <a:p>
                      <a:r>
                        <a:rPr lang="en-US" sz="1400"/>
                        <a:t>Mild</a:t>
                      </a:r>
                    </a:p>
                    <a:p>
                      <a:r>
                        <a:rPr lang="en-US" sz="1400"/>
                        <a:t>Normal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50 mmHg</a:t>
                      </a:r>
                    </a:p>
                    <a:p>
                      <a:endParaRPr lang="en-US" sz="1400"/>
                    </a:p>
                  </a:txBody>
                  <a:tcPr/>
                </a:tc>
                <a:extLst>
                  <a:ext uri="{0D108BD9-81ED-4DB2-BD59-A6C34878D82A}">
                    <a16:rowId xmlns:a16="http://schemas.microsoft.com/office/drawing/2014/main" val="1541812154"/>
                  </a:ext>
                </a:extLst>
              </a:tr>
              <a:tr h="370840">
                <a:tc>
                  <a:txBody>
                    <a:bodyPr/>
                    <a:lstStyle/>
                    <a:p>
                      <a:r>
                        <a:rPr lang="en-US" sz="1400"/>
                        <a:t>RAP</a:t>
                      </a:r>
                    </a:p>
                    <a:p>
                      <a:r>
                        <a:rPr lang="en-US" sz="1400"/>
                        <a:t>mPAP</a:t>
                      </a:r>
                    </a:p>
                    <a:p>
                      <a:r>
                        <a:rPr lang="en-US" sz="1400"/>
                        <a:t>PCWP</a:t>
                      </a:r>
                    </a:p>
                    <a:p>
                      <a:r>
                        <a:rPr lang="en-US" sz="1400"/>
                        <a:t>CO/CI</a:t>
                      </a:r>
                    </a:p>
                    <a:p>
                      <a:r>
                        <a:rPr lang="en-US" sz="1400"/>
                        <a:t>PVR</a:t>
                      </a:r>
                    </a:p>
                  </a:txBody>
                  <a:tcPr/>
                </a:tc>
                <a:tc>
                  <a:txBody>
                    <a:bodyPr/>
                    <a:lstStyle/>
                    <a:p>
                      <a:r>
                        <a:rPr lang="en-US" sz="1400"/>
                        <a:t>12 mmHg</a:t>
                      </a:r>
                    </a:p>
                    <a:p>
                      <a:r>
                        <a:rPr lang="en-US" sz="1400"/>
                        <a:t>55 mmHg</a:t>
                      </a:r>
                    </a:p>
                    <a:p>
                      <a:r>
                        <a:rPr lang="en-US" sz="1400"/>
                        <a:t>11 mmHg</a:t>
                      </a:r>
                    </a:p>
                    <a:p>
                      <a:r>
                        <a:rPr lang="en-US" sz="1400"/>
                        <a:t>4.4/2.75 L/min/m</a:t>
                      </a:r>
                      <a:r>
                        <a:rPr lang="en-US" sz="1400" baseline="30000"/>
                        <a:t>2</a:t>
                      </a:r>
                    </a:p>
                    <a:p>
                      <a:r>
                        <a:rPr lang="en-US" sz="1400" baseline="0"/>
                        <a:t>10 WU</a:t>
                      </a:r>
                    </a:p>
                  </a:txBody>
                  <a:tcPr/>
                </a:tc>
                <a:tc>
                  <a:txBody>
                    <a:bodyPr/>
                    <a:lstStyle/>
                    <a:p>
                      <a:r>
                        <a:rPr lang="en-US" sz="1400" baseline="0"/>
                        <a:t>14 mmHg</a:t>
                      </a:r>
                    </a:p>
                    <a:p>
                      <a:r>
                        <a:rPr lang="en-US" sz="1400" baseline="0"/>
                        <a:t>42 mmHg</a:t>
                      </a:r>
                    </a:p>
                    <a:p>
                      <a:r>
                        <a:rPr lang="en-US" sz="1400" baseline="0"/>
                        <a:t>14 mmHg</a:t>
                      </a:r>
                    </a:p>
                    <a:p>
                      <a:r>
                        <a:rPr lang="en-US" sz="1400" baseline="0"/>
                        <a:t>5.4/2.7 L/min/m</a:t>
                      </a:r>
                      <a:r>
                        <a:rPr lang="en-US" sz="1400" baseline="30000"/>
                        <a:t>2</a:t>
                      </a:r>
                    </a:p>
                    <a:p>
                      <a:r>
                        <a:rPr lang="en-US" sz="1400" baseline="0"/>
                        <a:t>5.2 WU</a:t>
                      </a:r>
                    </a:p>
                  </a:txBody>
                  <a:tcPr/>
                </a:tc>
                <a:tc>
                  <a:txBody>
                    <a:bodyPr/>
                    <a:lstStyle/>
                    <a:p>
                      <a:r>
                        <a:rPr lang="en-US" sz="1400"/>
                        <a:t>12 mmHg</a:t>
                      </a:r>
                    </a:p>
                    <a:p>
                      <a:r>
                        <a:rPr lang="en-US" sz="1400"/>
                        <a:t>33 mmHg</a:t>
                      </a:r>
                    </a:p>
                    <a:p>
                      <a:r>
                        <a:rPr lang="en-US" sz="1400"/>
                        <a:t>15</a:t>
                      </a:r>
                    </a:p>
                    <a:p>
                      <a:r>
                        <a:rPr lang="en-US" sz="1400"/>
                        <a:t>5.4/2.8 L/min/m</a:t>
                      </a:r>
                      <a:r>
                        <a:rPr lang="en-US" sz="1400" baseline="30000"/>
                        <a:t>2</a:t>
                      </a:r>
                    </a:p>
                    <a:p>
                      <a:r>
                        <a:rPr lang="en-US" sz="1400" baseline="0"/>
                        <a:t>3.3 WU</a:t>
                      </a:r>
                    </a:p>
                  </a:txBody>
                  <a:tcPr/>
                </a:tc>
                <a:extLst>
                  <a:ext uri="{0D108BD9-81ED-4DB2-BD59-A6C34878D82A}">
                    <a16:rowId xmlns:a16="http://schemas.microsoft.com/office/drawing/2014/main" val="3036555716"/>
                  </a:ext>
                </a:extLst>
              </a:tr>
              <a:tr h="370840">
                <a:tc>
                  <a:txBody>
                    <a:bodyPr/>
                    <a:lstStyle/>
                    <a:p>
                      <a:r>
                        <a:rPr lang="en-US" sz="1400"/>
                        <a:t>Additional info</a:t>
                      </a:r>
                    </a:p>
                  </a:txBody>
                  <a:tcPr/>
                </a:tc>
                <a:tc>
                  <a:txBody>
                    <a:bodyPr/>
                    <a:lstStyle/>
                    <a:p>
                      <a:r>
                        <a:rPr lang="en-US" sz="1400"/>
                        <a:t>ANA/HIV/VQ normal, 380 6MWD, BNP 625 ng/L</a:t>
                      </a:r>
                    </a:p>
                  </a:txBody>
                  <a:tcPr/>
                </a:tc>
                <a:tc>
                  <a:txBody>
                    <a:bodyPr/>
                    <a:lstStyle/>
                    <a:p>
                      <a:r>
                        <a:rPr lang="en-US" sz="1400"/>
                        <a:t>--</a:t>
                      </a:r>
                    </a:p>
                  </a:txBody>
                  <a:tcPr/>
                </a:tc>
                <a:tc>
                  <a:txBody>
                    <a:bodyPr/>
                    <a:lstStyle/>
                    <a:p>
                      <a:r>
                        <a:rPr lang="en-US" sz="1400"/>
                        <a:t>--</a:t>
                      </a:r>
                    </a:p>
                  </a:txBody>
                  <a:tcPr/>
                </a:tc>
                <a:extLst>
                  <a:ext uri="{0D108BD9-81ED-4DB2-BD59-A6C34878D82A}">
                    <a16:rowId xmlns:a16="http://schemas.microsoft.com/office/drawing/2014/main" val="1666015645"/>
                  </a:ext>
                </a:extLst>
              </a:tr>
            </a:tbl>
          </a:graphicData>
        </a:graphic>
      </p:graphicFrame>
      <p:sp>
        <p:nvSpPr>
          <p:cNvPr id="9" name="TextBox 8">
            <a:extLst>
              <a:ext uri="{FF2B5EF4-FFF2-40B4-BE49-F238E27FC236}">
                <a16:creationId xmlns:a16="http://schemas.microsoft.com/office/drawing/2014/main" id="{3190FED3-441C-C7BC-2478-0ADD475FDF74}"/>
              </a:ext>
            </a:extLst>
          </p:cNvPr>
          <p:cNvSpPr txBox="1"/>
          <p:nvPr/>
        </p:nvSpPr>
        <p:spPr>
          <a:xfrm rot="16200000">
            <a:off x="552164" y="3881997"/>
            <a:ext cx="651140" cy="338554"/>
          </a:xfrm>
          <a:prstGeom prst="rect">
            <a:avLst/>
          </a:prstGeom>
          <a:noFill/>
        </p:spPr>
        <p:txBody>
          <a:bodyPr wrap="none" rtlCol="0">
            <a:spAutoFit/>
          </a:bodyPr>
          <a:lstStyle/>
          <a:p>
            <a:r>
              <a:rPr lang="en-US" sz="1600">
                <a:latin typeface="Helvetica" pitchFamily="2" charset="0"/>
              </a:rPr>
              <a:t>Echo</a:t>
            </a:r>
          </a:p>
        </p:txBody>
      </p:sp>
      <p:sp>
        <p:nvSpPr>
          <p:cNvPr id="10" name="TextBox 9">
            <a:extLst>
              <a:ext uri="{FF2B5EF4-FFF2-40B4-BE49-F238E27FC236}">
                <a16:creationId xmlns:a16="http://schemas.microsoft.com/office/drawing/2014/main" id="{DF7AE345-3F4A-BDB0-15D2-96F27C1B1B5C}"/>
              </a:ext>
            </a:extLst>
          </p:cNvPr>
          <p:cNvSpPr txBox="1"/>
          <p:nvPr/>
        </p:nvSpPr>
        <p:spPr>
          <a:xfrm rot="16200000">
            <a:off x="546767" y="5183931"/>
            <a:ext cx="627095" cy="338554"/>
          </a:xfrm>
          <a:prstGeom prst="rect">
            <a:avLst/>
          </a:prstGeom>
          <a:noFill/>
        </p:spPr>
        <p:txBody>
          <a:bodyPr wrap="none" rtlCol="0">
            <a:spAutoFit/>
          </a:bodyPr>
          <a:lstStyle/>
          <a:p>
            <a:r>
              <a:rPr lang="en-US" sz="1600">
                <a:latin typeface="Helvetica" pitchFamily="2" charset="0"/>
              </a:rPr>
              <a:t>RHC</a:t>
            </a:r>
          </a:p>
        </p:txBody>
      </p:sp>
      <p:sp>
        <p:nvSpPr>
          <p:cNvPr id="11" name="TextBox 10">
            <a:extLst>
              <a:ext uri="{FF2B5EF4-FFF2-40B4-BE49-F238E27FC236}">
                <a16:creationId xmlns:a16="http://schemas.microsoft.com/office/drawing/2014/main" id="{6257DDD3-B6F4-41F3-4234-E526EF9BA22F}"/>
              </a:ext>
            </a:extLst>
          </p:cNvPr>
          <p:cNvSpPr txBox="1"/>
          <p:nvPr/>
        </p:nvSpPr>
        <p:spPr>
          <a:xfrm rot="16200000">
            <a:off x="112755" y="2123338"/>
            <a:ext cx="1495121" cy="584775"/>
          </a:xfrm>
          <a:prstGeom prst="rect">
            <a:avLst/>
          </a:prstGeom>
          <a:noFill/>
        </p:spPr>
        <p:txBody>
          <a:bodyPr wrap="square" rtlCol="0">
            <a:spAutoFit/>
          </a:bodyPr>
          <a:lstStyle/>
          <a:p>
            <a:r>
              <a:rPr lang="en-US" sz="1600">
                <a:latin typeface="Helvetica" pitchFamily="2" charset="0"/>
              </a:rPr>
              <a:t>CV </a:t>
            </a:r>
          </a:p>
          <a:p>
            <a:r>
              <a:rPr lang="en-US" sz="1600">
                <a:latin typeface="Helvetica" pitchFamily="2" charset="0"/>
              </a:rPr>
              <a:t>Comorbid</a:t>
            </a:r>
          </a:p>
        </p:txBody>
      </p:sp>
    </p:spTree>
    <p:extLst>
      <p:ext uri="{BB962C8B-B14F-4D97-AF65-F5344CB8AC3E}">
        <p14:creationId xmlns:p14="http://schemas.microsoft.com/office/powerpoint/2010/main" val="418090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5196-EBE9-A9EC-E5EB-705A6C382228}"/>
              </a:ext>
            </a:extLst>
          </p:cNvPr>
          <p:cNvSpPr>
            <a:spLocks noGrp="1"/>
          </p:cNvSpPr>
          <p:nvPr>
            <p:ph type="title"/>
          </p:nvPr>
        </p:nvSpPr>
        <p:spPr/>
        <p:txBody>
          <a:bodyPr>
            <a:normAutofit/>
          </a:bodyPr>
          <a:lstStyle/>
          <a:p>
            <a:r>
              <a:rPr lang="en-US"/>
              <a:t>Relationship of Comorbidities With Severity of PAH</a:t>
            </a:r>
          </a:p>
        </p:txBody>
      </p:sp>
      <p:sp>
        <p:nvSpPr>
          <p:cNvPr id="3" name="Content Placeholder 2">
            <a:extLst>
              <a:ext uri="{FF2B5EF4-FFF2-40B4-BE49-F238E27FC236}">
                <a16:creationId xmlns:a16="http://schemas.microsoft.com/office/drawing/2014/main" id="{5BD59DE7-AC95-19E8-DE2F-63E5E2E986A8}"/>
              </a:ext>
            </a:extLst>
          </p:cNvPr>
          <p:cNvSpPr>
            <a:spLocks noGrp="1"/>
          </p:cNvSpPr>
          <p:nvPr>
            <p:ph idx="1"/>
          </p:nvPr>
        </p:nvSpPr>
        <p:spPr>
          <a:xfrm>
            <a:off x="838200" y="1825625"/>
            <a:ext cx="5488459" cy="4351338"/>
          </a:xfrm>
        </p:spPr>
        <p:txBody>
          <a:bodyPr/>
          <a:lstStyle/>
          <a:p>
            <a:pPr>
              <a:lnSpc>
                <a:spcPct val="100000"/>
              </a:lnSpc>
            </a:pPr>
            <a:r>
              <a:rPr lang="en-US" sz="2000"/>
              <a:t>Approach while evaluating patients with PAH and comorbidities:</a:t>
            </a:r>
          </a:p>
          <a:p>
            <a:pPr>
              <a:lnSpc>
                <a:spcPct val="100000"/>
              </a:lnSpc>
            </a:pPr>
            <a:r>
              <a:rPr lang="en-US" sz="2000"/>
              <a:t>Guage severity of PAH versus burden of comorbid conditions (obesity, uncontrolled HTN, AF, DM, CAD, etc.) </a:t>
            </a:r>
          </a:p>
          <a:p>
            <a:pPr>
              <a:lnSpc>
                <a:spcPct val="100000"/>
              </a:lnSpc>
            </a:pPr>
            <a:r>
              <a:rPr lang="en-US" sz="2000"/>
              <a:t>Optimization of comorbid condition should be done as promptly as possible while evaluating the severity of PAH</a:t>
            </a:r>
          </a:p>
        </p:txBody>
      </p:sp>
      <p:sp>
        <p:nvSpPr>
          <p:cNvPr id="10" name="Text Placeholder 9">
            <a:extLst>
              <a:ext uri="{FF2B5EF4-FFF2-40B4-BE49-F238E27FC236}">
                <a16:creationId xmlns:a16="http://schemas.microsoft.com/office/drawing/2014/main" id="{0A4CCB35-2128-AC68-C59A-915A9713C511}"/>
              </a:ext>
            </a:extLst>
          </p:cNvPr>
          <p:cNvSpPr>
            <a:spLocks noGrp="1"/>
          </p:cNvSpPr>
          <p:nvPr>
            <p:ph type="body" sz="quarter" idx="4294967295"/>
          </p:nvPr>
        </p:nvSpPr>
        <p:spPr>
          <a:xfrm>
            <a:off x="838200" y="6550525"/>
            <a:ext cx="11430000" cy="246062"/>
          </a:xfrm>
        </p:spPr>
        <p:txBody>
          <a:bodyPr/>
          <a:lstStyle/>
          <a:p>
            <a:pPr marL="0" indent="0">
              <a:buNone/>
            </a:pPr>
            <a:r>
              <a:rPr lang="en-US" sz="1000"/>
              <a:t>Sahay S, et al. </a:t>
            </a:r>
            <a:r>
              <a:rPr lang="en-US" sz="1000" i="1"/>
              <a:t>Am J Respir Crit Care Med</a:t>
            </a:r>
            <a:r>
              <a:rPr lang="en-US" sz="1000"/>
              <a:t>. 2024;210(5):581-592.</a:t>
            </a:r>
          </a:p>
        </p:txBody>
      </p:sp>
      <p:pic>
        <p:nvPicPr>
          <p:cNvPr id="4" name="Picture 3" descr="A screenshot of a medical chart&#10;&#10;Description automatically generated">
            <a:extLst>
              <a:ext uri="{FF2B5EF4-FFF2-40B4-BE49-F238E27FC236}">
                <a16:creationId xmlns:a16="http://schemas.microsoft.com/office/drawing/2014/main" id="{0DBEC56D-97A8-35CA-45AB-6CE5991C0B21}"/>
              </a:ext>
            </a:extLst>
          </p:cNvPr>
          <p:cNvPicPr>
            <a:picLocks noChangeAspect="1"/>
          </p:cNvPicPr>
          <p:nvPr/>
        </p:nvPicPr>
        <p:blipFill>
          <a:blip r:embed="rId3" cstate="email">
            <a:extLst>
              <a:ext uri="{28A0092B-C50C-407E-A947-70E740481C1C}">
                <a14:useLocalDpi xmlns:a14="http://schemas.microsoft.com/office/drawing/2010/main"/>
              </a:ext>
            </a:extLst>
          </a:blip>
          <a:srcRect l="3604" r="2075"/>
          <a:stretch/>
        </p:blipFill>
        <p:spPr>
          <a:xfrm>
            <a:off x="6814685" y="1185318"/>
            <a:ext cx="4193741" cy="5190612"/>
          </a:xfrm>
          <a:prstGeom prst="rect">
            <a:avLst/>
          </a:prstGeom>
          <a:ln>
            <a:noFill/>
          </a:ln>
          <a:effectLst/>
        </p:spPr>
      </p:pic>
    </p:spTree>
    <p:extLst>
      <p:ext uri="{BB962C8B-B14F-4D97-AF65-F5344CB8AC3E}">
        <p14:creationId xmlns:p14="http://schemas.microsoft.com/office/powerpoint/2010/main" val="1829905634"/>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4E82A-7328-153F-40F3-23EA6968F532}"/>
              </a:ext>
            </a:extLst>
          </p:cNvPr>
          <p:cNvSpPr>
            <a:spLocks noGrp="1"/>
          </p:cNvSpPr>
          <p:nvPr>
            <p:ph type="title"/>
          </p:nvPr>
        </p:nvSpPr>
        <p:spPr/>
        <p:txBody>
          <a:bodyPr/>
          <a:lstStyle/>
          <a:p>
            <a:r>
              <a:rPr lang="en-GB"/>
              <a:t>Hemodynamic Profiles of Patients With CV Comorbidities</a:t>
            </a:r>
          </a:p>
        </p:txBody>
      </p:sp>
      <p:pic>
        <p:nvPicPr>
          <p:cNvPr id="4" name="Image 3">
            <a:extLst>
              <a:ext uri="{FF2B5EF4-FFF2-40B4-BE49-F238E27FC236}">
                <a16:creationId xmlns:a16="http://schemas.microsoft.com/office/drawing/2014/main" id="{B27BA1FD-0FCB-9B2B-3E0F-54A1FA2572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76576" y="2191326"/>
            <a:ext cx="1228114" cy="1101832"/>
          </a:xfrm>
          <a:prstGeom prst="rect">
            <a:avLst/>
          </a:prstGeom>
        </p:spPr>
      </p:pic>
      <p:pic>
        <p:nvPicPr>
          <p:cNvPr id="5" name="Image 4">
            <a:extLst>
              <a:ext uri="{FF2B5EF4-FFF2-40B4-BE49-F238E27FC236}">
                <a16:creationId xmlns:a16="http://schemas.microsoft.com/office/drawing/2014/main" id="{8C97AF36-9707-E8B6-07FF-F6C3C9E747F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99363" l="0" r="98276"/>
                    </a14:imgEffect>
                  </a14:imgLayer>
                </a14:imgProps>
              </a:ext>
              <a:ext uri="{28A0092B-C50C-407E-A947-70E740481C1C}">
                <a14:useLocalDpi xmlns:a14="http://schemas.microsoft.com/office/drawing/2010/main"/>
              </a:ext>
            </a:extLst>
          </a:blip>
          <a:srcRect/>
          <a:stretch/>
        </p:blipFill>
        <p:spPr>
          <a:xfrm>
            <a:off x="10751786" y="2139734"/>
            <a:ext cx="944948" cy="1276944"/>
          </a:xfrm>
          <a:prstGeom prst="rect">
            <a:avLst/>
          </a:prstGeom>
        </p:spPr>
      </p:pic>
      <p:sp>
        <p:nvSpPr>
          <p:cNvPr id="6" name="ZoneTexte 5">
            <a:extLst>
              <a:ext uri="{FF2B5EF4-FFF2-40B4-BE49-F238E27FC236}">
                <a16:creationId xmlns:a16="http://schemas.microsoft.com/office/drawing/2014/main" id="{03D097F5-5B1D-D7CB-EE40-7D9C2080BA28}"/>
              </a:ext>
            </a:extLst>
          </p:cNvPr>
          <p:cNvSpPr txBox="1"/>
          <p:nvPr/>
        </p:nvSpPr>
        <p:spPr>
          <a:xfrm>
            <a:off x="2683738" y="2419076"/>
            <a:ext cx="24914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Arial" pitchFamily="34" charset="0"/>
                <a:ea typeface="+mn-ea"/>
                <a:cs typeface="Arial" pitchFamily="34" charset="0"/>
              </a:rPr>
              <a:t>Pulmonary arterial hypertension </a:t>
            </a:r>
            <a:br>
              <a:rPr kumimoji="0" lang="en-GB" sz="1600" b="1" i="0" u="none" strike="noStrike" kern="1200" cap="none" spc="0" normalizeH="0" baseline="0" noProof="0">
                <a:ln>
                  <a:noFill/>
                </a:ln>
                <a:effectLst/>
                <a:uLnTx/>
                <a:uFillTx/>
                <a:latin typeface="Arial" pitchFamily="34" charset="0"/>
                <a:ea typeface="+mn-ea"/>
                <a:cs typeface="Arial" pitchFamily="34" charset="0"/>
              </a:rPr>
            </a:br>
            <a:r>
              <a:rPr kumimoji="0" lang="en-GB" sz="1600" b="1" i="0" u="none" strike="noStrike" kern="1200" cap="none" spc="0" normalizeH="0" baseline="0" noProof="0">
                <a:ln>
                  <a:noFill/>
                </a:ln>
                <a:effectLst/>
                <a:uLnTx/>
                <a:uFillTx/>
                <a:latin typeface="Arial" pitchFamily="34" charset="0"/>
                <a:ea typeface="+mn-ea"/>
                <a:cs typeface="Arial" pitchFamily="34" charset="0"/>
              </a:rPr>
              <a:t>(PAH)</a:t>
            </a:r>
            <a:endParaRPr kumimoji="0" lang="en-GB" sz="1600" b="0" i="0" u="none" strike="noStrike" kern="1200" cap="none" spc="0" normalizeH="0" baseline="0" noProof="0">
              <a:ln>
                <a:noFill/>
              </a:ln>
              <a:effectLst/>
              <a:uLnTx/>
              <a:uFillTx/>
              <a:latin typeface="Arial" pitchFamily="34" charset="0"/>
              <a:ea typeface="+mn-ea"/>
              <a:cs typeface="Arial" pitchFamily="34" charset="0"/>
            </a:endParaRPr>
          </a:p>
        </p:txBody>
      </p:sp>
      <p:sp>
        <p:nvSpPr>
          <p:cNvPr id="7" name="ZoneTexte 6">
            <a:extLst>
              <a:ext uri="{FF2B5EF4-FFF2-40B4-BE49-F238E27FC236}">
                <a16:creationId xmlns:a16="http://schemas.microsoft.com/office/drawing/2014/main" id="{3960B476-893D-ACC4-17AF-9C3C4867BC04}"/>
              </a:ext>
            </a:extLst>
          </p:cNvPr>
          <p:cNvSpPr txBox="1"/>
          <p:nvPr/>
        </p:nvSpPr>
        <p:spPr>
          <a:xfrm>
            <a:off x="8651058" y="2283435"/>
            <a:ext cx="183377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Arial" pitchFamily="34" charset="0"/>
                <a:ea typeface="+mn-ea"/>
                <a:cs typeface="Arial" pitchFamily="34" charset="0"/>
              </a:rPr>
              <a:t>PH associated with left heart disease</a:t>
            </a:r>
            <a:endParaRPr kumimoji="0" lang="en-GB" sz="1600" b="0" i="0" u="none" strike="noStrike" kern="1200" cap="none" spc="0" normalizeH="0" baseline="0" noProof="0">
              <a:ln>
                <a:noFill/>
              </a:ln>
              <a:effectLst/>
              <a:uLnTx/>
              <a:uFillTx/>
              <a:latin typeface="Arial" pitchFamily="34" charset="0"/>
              <a:ea typeface="+mn-ea"/>
              <a:cs typeface="Arial" pitchFamily="34" charset="0"/>
            </a:endParaRPr>
          </a:p>
        </p:txBody>
      </p:sp>
      <p:sp>
        <p:nvSpPr>
          <p:cNvPr id="8" name="ZoneTexte 7">
            <a:extLst>
              <a:ext uri="{FF2B5EF4-FFF2-40B4-BE49-F238E27FC236}">
                <a16:creationId xmlns:a16="http://schemas.microsoft.com/office/drawing/2014/main" id="{3C36B5F9-BF85-CBA8-95F8-B0C650EF59B5}"/>
              </a:ext>
            </a:extLst>
          </p:cNvPr>
          <p:cNvSpPr txBox="1"/>
          <p:nvPr/>
        </p:nvSpPr>
        <p:spPr>
          <a:xfrm>
            <a:off x="1147258" y="1690688"/>
            <a:ext cx="1167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pitchFamily="34" charset="0"/>
                <a:ea typeface="+mn-ea"/>
                <a:cs typeface="Arial" pitchFamily="34" charset="0"/>
              </a:rPr>
              <a:t>Group 1</a:t>
            </a:r>
            <a:endParaRPr kumimoji="0" lang="en-GB" sz="2000" b="0" i="0" u="none" strike="noStrike" kern="1200" cap="none" spc="0" normalizeH="0" baseline="0" noProof="0">
              <a:ln>
                <a:noFill/>
              </a:ln>
              <a:effectLst/>
              <a:uLnTx/>
              <a:uFillTx/>
              <a:latin typeface="Arial" pitchFamily="34" charset="0"/>
              <a:ea typeface="+mn-ea"/>
              <a:cs typeface="Arial" pitchFamily="34" charset="0"/>
            </a:endParaRPr>
          </a:p>
        </p:txBody>
      </p:sp>
      <p:sp>
        <p:nvSpPr>
          <p:cNvPr id="9" name="ZoneTexte 8">
            <a:extLst>
              <a:ext uri="{FF2B5EF4-FFF2-40B4-BE49-F238E27FC236}">
                <a16:creationId xmlns:a16="http://schemas.microsoft.com/office/drawing/2014/main" id="{8A7E9E4A-3CDD-6448-28FC-872BDF0FD75D}"/>
              </a:ext>
            </a:extLst>
          </p:cNvPr>
          <p:cNvSpPr txBox="1"/>
          <p:nvPr/>
        </p:nvSpPr>
        <p:spPr>
          <a:xfrm>
            <a:off x="10616965" y="1690688"/>
            <a:ext cx="1167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pitchFamily="34" charset="0"/>
                <a:ea typeface="+mn-ea"/>
                <a:cs typeface="Arial" pitchFamily="34" charset="0"/>
              </a:rPr>
              <a:t>Group 2</a:t>
            </a:r>
            <a:endParaRPr kumimoji="0" lang="en-GB" sz="2000" b="0" i="0" u="none" strike="noStrike" kern="1200" cap="none" spc="0" normalizeH="0" baseline="0" noProof="0">
              <a:ln>
                <a:noFill/>
              </a:ln>
              <a:effectLst/>
              <a:uLnTx/>
              <a:uFillTx/>
              <a:latin typeface="Arial" pitchFamily="34" charset="0"/>
              <a:ea typeface="+mn-ea"/>
              <a:cs typeface="Arial" pitchFamily="34" charset="0"/>
            </a:endParaRPr>
          </a:p>
        </p:txBody>
      </p:sp>
      <p:pic>
        <p:nvPicPr>
          <p:cNvPr id="10" name="Image 9">
            <a:extLst>
              <a:ext uri="{FF2B5EF4-FFF2-40B4-BE49-F238E27FC236}">
                <a16:creationId xmlns:a16="http://schemas.microsoft.com/office/drawing/2014/main" id="{FE550BFA-5ABB-C5C6-6863-8D177137C3D5}"/>
              </a:ext>
            </a:extLst>
          </p:cNvPr>
          <p:cNvPicPr>
            <a:picLocks noChangeAspect="1"/>
          </p:cNvPicPr>
          <p:nvPr/>
        </p:nvPicPr>
        <p:blipFill rotWithShape="1">
          <a:blip r:embed="rId6"/>
          <a:srcRect b="80524"/>
          <a:stretch/>
        </p:blipFill>
        <p:spPr>
          <a:xfrm>
            <a:off x="723131" y="3419886"/>
            <a:ext cx="11188783" cy="668831"/>
          </a:xfrm>
          <a:prstGeom prst="rect">
            <a:avLst/>
          </a:prstGeom>
        </p:spPr>
      </p:pic>
      <p:sp>
        <p:nvSpPr>
          <p:cNvPr id="11" name="ZoneTexte 10">
            <a:extLst>
              <a:ext uri="{FF2B5EF4-FFF2-40B4-BE49-F238E27FC236}">
                <a16:creationId xmlns:a16="http://schemas.microsoft.com/office/drawing/2014/main" id="{83797834-F986-2241-81FA-D855D592E922}"/>
              </a:ext>
            </a:extLst>
          </p:cNvPr>
          <p:cNvSpPr txBox="1"/>
          <p:nvPr/>
        </p:nvSpPr>
        <p:spPr>
          <a:xfrm>
            <a:off x="812704" y="4146664"/>
            <a:ext cx="19293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effectLst/>
                <a:uLnTx/>
                <a:uFillTx/>
                <a:latin typeface="Arial" pitchFamily="34" charset="0"/>
                <a:ea typeface="+mn-ea"/>
                <a:cs typeface="Arial" pitchFamily="34" charset="0"/>
              </a:rPr>
              <a:t>PAH without comorbidity</a:t>
            </a:r>
          </a:p>
        </p:txBody>
      </p:sp>
      <p:sp>
        <p:nvSpPr>
          <p:cNvPr id="12" name="ZoneTexte 11">
            <a:extLst>
              <a:ext uri="{FF2B5EF4-FFF2-40B4-BE49-F238E27FC236}">
                <a16:creationId xmlns:a16="http://schemas.microsoft.com/office/drawing/2014/main" id="{65E7AFC0-85CC-7F3D-8F7D-8FA6AC485A7A}"/>
              </a:ext>
            </a:extLst>
          </p:cNvPr>
          <p:cNvSpPr txBox="1"/>
          <p:nvPr/>
        </p:nvSpPr>
        <p:spPr>
          <a:xfrm>
            <a:off x="3711528" y="4146664"/>
            <a:ext cx="28748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effectLst/>
                <a:uLnTx/>
                <a:uFillTx/>
                <a:latin typeface="Arial" pitchFamily="34" charset="0"/>
                <a:ea typeface="+mn-ea"/>
                <a:cs typeface="Arial" pitchFamily="34" charset="0"/>
              </a:rPr>
              <a:t>PAH and CV comorbidities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effectLst/>
                <a:uLnTx/>
                <a:uFillTx/>
                <a:latin typeface="Arial" pitchFamily="34" charset="0"/>
                <a:ea typeface="+mn-ea"/>
                <a:cs typeface="Arial" pitchFamily="34" charset="0"/>
              </a:rPr>
              <a:t>Left diastolic dysfunction</a:t>
            </a:r>
          </a:p>
        </p:txBody>
      </p:sp>
      <p:sp>
        <p:nvSpPr>
          <p:cNvPr id="16" name="ZoneTexte 15">
            <a:extLst>
              <a:ext uri="{FF2B5EF4-FFF2-40B4-BE49-F238E27FC236}">
                <a16:creationId xmlns:a16="http://schemas.microsoft.com/office/drawing/2014/main" id="{05D93CAD-4E61-DE89-A74C-3319D412C2DC}"/>
              </a:ext>
            </a:extLst>
          </p:cNvPr>
          <p:cNvSpPr txBox="1"/>
          <p:nvPr/>
        </p:nvSpPr>
        <p:spPr>
          <a:xfrm>
            <a:off x="8135281" y="5712886"/>
            <a:ext cx="32897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a:ln>
                  <a:noFill/>
                </a:ln>
                <a:effectLst/>
                <a:uLnTx/>
                <a:uFillTx/>
                <a:latin typeface="Arial" pitchFamily="34" charset="0"/>
                <a:ea typeface="+mn-ea"/>
                <a:cs typeface="Arial" pitchFamily="34" charset="0"/>
              </a:rPr>
              <a:t>No PAH therapies</a:t>
            </a:r>
          </a:p>
        </p:txBody>
      </p:sp>
      <p:sp>
        <p:nvSpPr>
          <p:cNvPr id="17" name="ZoneTexte 16">
            <a:extLst>
              <a:ext uri="{FF2B5EF4-FFF2-40B4-BE49-F238E27FC236}">
                <a16:creationId xmlns:a16="http://schemas.microsoft.com/office/drawing/2014/main" id="{2DBE0D23-E1B4-6976-2767-7ED35104C57A}"/>
              </a:ext>
            </a:extLst>
          </p:cNvPr>
          <p:cNvSpPr txBox="1"/>
          <p:nvPr/>
        </p:nvSpPr>
        <p:spPr>
          <a:xfrm>
            <a:off x="736923" y="5712886"/>
            <a:ext cx="208092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a:ln>
                  <a:noFill/>
                </a:ln>
                <a:effectLst/>
                <a:uLnTx/>
                <a:uFillTx/>
                <a:latin typeface="Arial" pitchFamily="34" charset="0"/>
                <a:ea typeface="+mn-ea"/>
                <a:cs typeface="Arial" pitchFamily="34" charset="0"/>
              </a:rPr>
              <a:t>Combination therapy</a:t>
            </a:r>
          </a:p>
        </p:txBody>
      </p:sp>
      <p:sp>
        <p:nvSpPr>
          <p:cNvPr id="18" name="ZoneTexte 17">
            <a:extLst>
              <a:ext uri="{FF2B5EF4-FFF2-40B4-BE49-F238E27FC236}">
                <a16:creationId xmlns:a16="http://schemas.microsoft.com/office/drawing/2014/main" id="{5B08F5D0-6383-3923-6820-85FA5BB27E06}"/>
              </a:ext>
            </a:extLst>
          </p:cNvPr>
          <p:cNvSpPr txBox="1"/>
          <p:nvPr/>
        </p:nvSpPr>
        <p:spPr>
          <a:xfrm>
            <a:off x="3492358" y="5712886"/>
            <a:ext cx="33132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a:ln>
                  <a:noFill/>
                </a:ln>
                <a:effectLst/>
                <a:uLnTx/>
                <a:uFillTx/>
                <a:latin typeface="Arial" pitchFamily="34" charset="0"/>
                <a:ea typeface="+mn-ea"/>
                <a:cs typeface="Arial" pitchFamily="34" charset="0"/>
              </a:rPr>
              <a:t>Monotherapy?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a:ln>
                  <a:noFill/>
                </a:ln>
                <a:effectLst/>
                <a:uLnTx/>
                <a:uFillTx/>
                <a:latin typeface="Arial" pitchFamily="34" charset="0"/>
                <a:ea typeface="+mn-ea"/>
                <a:cs typeface="Arial" pitchFamily="34" charset="0"/>
              </a:rPr>
              <a:t>Combination Rx?</a:t>
            </a:r>
          </a:p>
        </p:txBody>
      </p:sp>
      <p:sp>
        <p:nvSpPr>
          <p:cNvPr id="19" name="ZoneTexte 18">
            <a:extLst>
              <a:ext uri="{FF2B5EF4-FFF2-40B4-BE49-F238E27FC236}">
                <a16:creationId xmlns:a16="http://schemas.microsoft.com/office/drawing/2014/main" id="{AE0216D4-BFB0-7CEA-FD73-AC89221744BB}"/>
              </a:ext>
            </a:extLst>
          </p:cNvPr>
          <p:cNvSpPr txBox="1"/>
          <p:nvPr/>
        </p:nvSpPr>
        <p:spPr>
          <a:xfrm>
            <a:off x="892137" y="4970481"/>
            <a:ext cx="1770498" cy="646331"/>
          </a:xfrm>
          <a:prstGeom prst="rect">
            <a:avLst/>
          </a:prstGeom>
          <a:solidFill>
            <a:schemeClr val="accent4">
              <a:lumMod val="75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mPAP 20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PAWP ≤ 15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PVR &gt; 2 WU</a:t>
            </a:r>
          </a:p>
        </p:txBody>
      </p:sp>
      <p:sp>
        <p:nvSpPr>
          <p:cNvPr id="13" name="ZoneTexte 12">
            <a:extLst>
              <a:ext uri="{FF2B5EF4-FFF2-40B4-BE49-F238E27FC236}">
                <a16:creationId xmlns:a16="http://schemas.microsoft.com/office/drawing/2014/main" id="{CA0EE37B-A34A-A8EC-67A4-E137D58542F8}"/>
              </a:ext>
            </a:extLst>
          </p:cNvPr>
          <p:cNvSpPr txBox="1"/>
          <p:nvPr/>
        </p:nvSpPr>
        <p:spPr>
          <a:xfrm>
            <a:off x="9578742" y="4146664"/>
            <a:ext cx="26829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effectLst/>
                <a:uLnTx/>
                <a:uFillTx/>
                <a:latin typeface="Arial" pitchFamily="34" charset="0"/>
                <a:ea typeface="+mn-ea"/>
                <a:cs typeface="Arial" pitchFamily="34" charset="0"/>
              </a:rPr>
              <a:t>Isolated postcapillary PH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effectLst/>
                <a:uLnTx/>
                <a:uFillTx/>
                <a:latin typeface="Arial" pitchFamily="34" charset="0"/>
                <a:ea typeface="+mn-ea"/>
                <a:cs typeface="Arial" pitchFamily="34" charset="0"/>
              </a:rPr>
              <a:t>(Group 2)</a:t>
            </a:r>
          </a:p>
        </p:txBody>
      </p:sp>
      <p:sp>
        <p:nvSpPr>
          <p:cNvPr id="14" name="ZoneTexte 13">
            <a:extLst>
              <a:ext uri="{FF2B5EF4-FFF2-40B4-BE49-F238E27FC236}">
                <a16:creationId xmlns:a16="http://schemas.microsoft.com/office/drawing/2014/main" id="{44208D11-791D-E476-4751-C17A5297501F}"/>
              </a:ext>
            </a:extLst>
          </p:cNvPr>
          <p:cNvSpPr txBox="1"/>
          <p:nvPr/>
        </p:nvSpPr>
        <p:spPr>
          <a:xfrm>
            <a:off x="6946462" y="4146664"/>
            <a:ext cx="287488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effectLst/>
                <a:uLnTx/>
                <a:uFillTx/>
                <a:latin typeface="Arial" pitchFamily="34" charset="0"/>
                <a:ea typeface="+mn-ea"/>
                <a:cs typeface="Arial" pitchFamily="34" charset="0"/>
              </a:rPr>
              <a:t>Combined post- and precapillary PH (Group 2)</a:t>
            </a:r>
          </a:p>
        </p:txBody>
      </p:sp>
      <p:sp>
        <p:nvSpPr>
          <p:cNvPr id="20" name="ZoneTexte 19">
            <a:extLst>
              <a:ext uri="{FF2B5EF4-FFF2-40B4-BE49-F238E27FC236}">
                <a16:creationId xmlns:a16="http://schemas.microsoft.com/office/drawing/2014/main" id="{592BC9C8-A3A5-3C22-C036-E2E12042A2EA}"/>
              </a:ext>
            </a:extLst>
          </p:cNvPr>
          <p:cNvSpPr txBox="1"/>
          <p:nvPr/>
        </p:nvSpPr>
        <p:spPr>
          <a:xfrm>
            <a:off x="10040666" y="4970481"/>
            <a:ext cx="1759133" cy="646331"/>
          </a:xfrm>
          <a:prstGeom prst="rect">
            <a:avLst/>
          </a:prstGeom>
          <a:solidFill>
            <a:srgbClr val="FF00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mPAP 20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PAWP &gt; 15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PVR&lt; 2 WU</a:t>
            </a:r>
          </a:p>
        </p:txBody>
      </p:sp>
      <p:sp>
        <p:nvSpPr>
          <p:cNvPr id="21" name="ZoneTexte 20">
            <a:extLst>
              <a:ext uri="{FF2B5EF4-FFF2-40B4-BE49-F238E27FC236}">
                <a16:creationId xmlns:a16="http://schemas.microsoft.com/office/drawing/2014/main" id="{ADB8A95D-BF98-9593-18D8-5E561F6A7453}"/>
              </a:ext>
            </a:extLst>
          </p:cNvPr>
          <p:cNvSpPr txBox="1"/>
          <p:nvPr/>
        </p:nvSpPr>
        <p:spPr>
          <a:xfrm>
            <a:off x="7498657" y="4970481"/>
            <a:ext cx="1770498" cy="646331"/>
          </a:xfrm>
          <a:prstGeom prst="rect">
            <a:avLst/>
          </a:prstGeom>
          <a:solidFill>
            <a:srgbClr val="F2B8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mPAP 20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PAWP &gt; 15 mmHg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PVR &gt; 2 WU</a:t>
            </a:r>
          </a:p>
        </p:txBody>
      </p:sp>
      <p:sp>
        <p:nvSpPr>
          <p:cNvPr id="22" name="ZoneTexte 21">
            <a:extLst>
              <a:ext uri="{FF2B5EF4-FFF2-40B4-BE49-F238E27FC236}">
                <a16:creationId xmlns:a16="http://schemas.microsoft.com/office/drawing/2014/main" id="{3761ADDC-F350-0191-C0C2-4E9B901BB976}"/>
              </a:ext>
            </a:extLst>
          </p:cNvPr>
          <p:cNvSpPr txBox="1"/>
          <p:nvPr/>
        </p:nvSpPr>
        <p:spPr>
          <a:xfrm>
            <a:off x="3492357" y="4970481"/>
            <a:ext cx="3313232" cy="646331"/>
          </a:xfrm>
          <a:prstGeom prst="rect">
            <a:avLst/>
          </a:prstGeom>
          <a:solidFill>
            <a:schemeClr val="bg1">
              <a:lumMod val="85000"/>
            </a:schemeClr>
          </a:solidFill>
          <a:ln>
            <a:solidFill>
              <a:schemeClr val="tx1"/>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latin typeface="Arial" pitchFamily="34" charset="0"/>
                <a:ea typeface="+mn-ea"/>
                <a:cs typeface="Arial" pitchFamily="34" charset="0"/>
              </a:rPr>
              <a:t>PAWP ≥ 18-20 after fluid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latin typeface="Arial" pitchFamily="34" charset="0"/>
                <a:ea typeface="+mn-ea"/>
                <a:cs typeface="Arial" pitchFamily="34" charset="0"/>
              </a:rPr>
              <a:t>PAWP 12-15 mmHg (and PVR &lt; 5 WU)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effectLst/>
                <a:uLnTx/>
                <a:uFillTx/>
                <a:latin typeface="Arial" pitchFamily="34" charset="0"/>
                <a:ea typeface="+mn-ea"/>
                <a:cs typeface="Arial" pitchFamily="34" charset="0"/>
              </a:rPr>
              <a:t>LA enlargement, others</a:t>
            </a:r>
          </a:p>
        </p:txBody>
      </p:sp>
      <p:sp>
        <p:nvSpPr>
          <p:cNvPr id="3" name="Rectangle 2">
            <a:extLst>
              <a:ext uri="{FF2B5EF4-FFF2-40B4-BE49-F238E27FC236}">
                <a16:creationId xmlns:a16="http://schemas.microsoft.com/office/drawing/2014/main" id="{27895C17-AB88-4150-612E-D8D9E662518E}"/>
              </a:ext>
            </a:extLst>
          </p:cNvPr>
          <p:cNvSpPr/>
          <p:nvPr/>
        </p:nvSpPr>
        <p:spPr>
          <a:xfrm>
            <a:off x="3336668" y="4083164"/>
            <a:ext cx="3609794" cy="236350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33332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8" grpId="1"/>
      <p:bldP spid="14" grpId="0"/>
      <p:bldP spid="21" grpId="0" animBg="1"/>
      <p:bldP spid="22" grpId="0" animBg="1"/>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078D8-7F1C-585E-113A-FDA31DB8EDE8}"/>
              </a:ext>
            </a:extLst>
          </p:cNvPr>
          <p:cNvSpPr>
            <a:spLocks noGrp="1"/>
          </p:cNvSpPr>
          <p:nvPr>
            <p:ph type="title"/>
          </p:nvPr>
        </p:nvSpPr>
        <p:spPr>
          <a:xfrm>
            <a:off x="935751" y="34041"/>
            <a:ext cx="10515600" cy="1325563"/>
          </a:xfrm>
        </p:spPr>
        <p:txBody>
          <a:bodyPr/>
          <a:lstStyle/>
          <a:p>
            <a:pPr algn="ctr"/>
            <a:r>
              <a:rPr lang="en-GB"/>
              <a:t>PAH Therapy Decisions</a:t>
            </a:r>
          </a:p>
        </p:txBody>
      </p:sp>
      <p:grpSp>
        <p:nvGrpSpPr>
          <p:cNvPr id="34" name="Group 33">
            <a:extLst>
              <a:ext uri="{FF2B5EF4-FFF2-40B4-BE49-F238E27FC236}">
                <a16:creationId xmlns:a16="http://schemas.microsoft.com/office/drawing/2014/main" id="{3F302B34-329B-42CB-454B-32862CD0E45F}"/>
              </a:ext>
            </a:extLst>
          </p:cNvPr>
          <p:cNvGrpSpPr/>
          <p:nvPr/>
        </p:nvGrpSpPr>
        <p:grpSpPr>
          <a:xfrm>
            <a:off x="2090842" y="1359604"/>
            <a:ext cx="9165407" cy="5074919"/>
            <a:chOff x="1435100" y="1410020"/>
            <a:chExt cx="9165407" cy="5074919"/>
          </a:xfrm>
        </p:grpSpPr>
        <p:cxnSp>
          <p:nvCxnSpPr>
            <p:cNvPr id="25" name="Straight Arrow Connector 24">
              <a:extLst>
                <a:ext uri="{FF2B5EF4-FFF2-40B4-BE49-F238E27FC236}">
                  <a16:creationId xmlns:a16="http://schemas.microsoft.com/office/drawing/2014/main" id="{CEAF6851-4BD4-62DA-33A4-14CE75FE05BF}"/>
                </a:ext>
              </a:extLst>
            </p:cNvPr>
            <p:cNvCxnSpPr>
              <a:cxnSpLocks/>
            </p:cNvCxnSpPr>
            <p:nvPr/>
          </p:nvCxnSpPr>
          <p:spPr>
            <a:xfrm>
              <a:off x="4053259" y="2885317"/>
              <a:ext cx="696391" cy="501698"/>
            </a:xfrm>
            <a:prstGeom prst="straightConnector1">
              <a:avLst/>
            </a:prstGeom>
            <a:ln w="38100">
              <a:tailEnd type="arrow"/>
            </a:ln>
          </p:spPr>
          <p:style>
            <a:lnRef idx="1">
              <a:schemeClr val="accent6"/>
            </a:lnRef>
            <a:fillRef idx="3">
              <a:schemeClr val="accent6"/>
            </a:fillRef>
            <a:effectRef idx="2">
              <a:schemeClr val="accent6"/>
            </a:effectRef>
            <a:fontRef idx="minor">
              <a:schemeClr val="lt1"/>
            </a:fontRef>
          </p:style>
        </p:cxnSp>
        <p:cxnSp>
          <p:nvCxnSpPr>
            <p:cNvPr id="26" name="Straight Arrow Connector 25">
              <a:extLst>
                <a:ext uri="{FF2B5EF4-FFF2-40B4-BE49-F238E27FC236}">
                  <a16:creationId xmlns:a16="http://schemas.microsoft.com/office/drawing/2014/main" id="{5C147161-6254-760D-3B41-88FE81F0D0EC}"/>
                </a:ext>
              </a:extLst>
            </p:cNvPr>
            <p:cNvCxnSpPr>
              <a:cxnSpLocks/>
            </p:cNvCxnSpPr>
            <p:nvPr/>
          </p:nvCxnSpPr>
          <p:spPr>
            <a:xfrm flipH="1">
              <a:off x="6218529" y="2466379"/>
              <a:ext cx="130501" cy="531889"/>
            </a:xfrm>
            <a:prstGeom prst="straightConnector1">
              <a:avLst/>
            </a:prstGeom>
            <a:ln w="38100">
              <a:tailEnd type="arrow"/>
            </a:ln>
          </p:spPr>
          <p:style>
            <a:lnRef idx="1">
              <a:schemeClr val="accent6"/>
            </a:lnRef>
            <a:fillRef idx="3">
              <a:schemeClr val="accent6"/>
            </a:fillRef>
            <a:effectRef idx="2">
              <a:schemeClr val="accent6"/>
            </a:effectRef>
            <a:fontRef idx="minor">
              <a:schemeClr val="lt1"/>
            </a:fontRef>
          </p:style>
        </p:cxnSp>
        <p:cxnSp>
          <p:nvCxnSpPr>
            <p:cNvPr id="29" name="Straight Arrow Connector 28">
              <a:extLst>
                <a:ext uri="{FF2B5EF4-FFF2-40B4-BE49-F238E27FC236}">
                  <a16:creationId xmlns:a16="http://schemas.microsoft.com/office/drawing/2014/main" id="{DCE830A9-9D4D-8C00-52D5-54256C2357A1}"/>
                </a:ext>
              </a:extLst>
            </p:cNvPr>
            <p:cNvCxnSpPr/>
            <p:nvPr/>
          </p:nvCxnSpPr>
          <p:spPr>
            <a:xfrm rot="16200000" flipV="1">
              <a:off x="6781953" y="4852162"/>
              <a:ext cx="373679" cy="303056"/>
            </a:xfrm>
            <a:prstGeom prst="straightConnector1">
              <a:avLst/>
            </a:prstGeom>
            <a:ln w="38100">
              <a:tailEnd type="arrow"/>
            </a:ln>
          </p:spPr>
          <p:style>
            <a:lnRef idx="1">
              <a:schemeClr val="accent6"/>
            </a:lnRef>
            <a:fillRef idx="3">
              <a:schemeClr val="accent6"/>
            </a:fillRef>
            <a:effectRef idx="2">
              <a:schemeClr val="accent6"/>
            </a:effectRef>
            <a:fontRef idx="minor">
              <a:schemeClr val="lt1"/>
            </a:fontRef>
          </p:style>
        </p:cxnSp>
        <p:sp>
          <p:nvSpPr>
            <p:cNvPr id="4" name="Oval 2">
              <a:extLst>
                <a:ext uri="{FF2B5EF4-FFF2-40B4-BE49-F238E27FC236}">
                  <a16:creationId xmlns:a16="http://schemas.microsoft.com/office/drawing/2014/main" id="{2AE43960-3D3A-779C-BA55-76DAE1093CEB}"/>
                </a:ext>
              </a:extLst>
            </p:cNvPr>
            <p:cNvSpPr>
              <a:spLocks noChangeArrowheads="1"/>
            </p:cNvSpPr>
            <p:nvPr/>
          </p:nvSpPr>
          <p:spPr bwMode="auto">
            <a:xfrm>
              <a:off x="1708944" y="1410020"/>
              <a:ext cx="2753600" cy="1863641"/>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endParaRPr>
            </a:p>
          </p:txBody>
        </p:sp>
        <p:sp>
          <p:nvSpPr>
            <p:cNvPr id="5" name="Oval 3">
              <a:extLst>
                <a:ext uri="{FF2B5EF4-FFF2-40B4-BE49-F238E27FC236}">
                  <a16:creationId xmlns:a16="http://schemas.microsoft.com/office/drawing/2014/main" id="{578ED2E6-81E0-996C-4A5D-3F507E54F32B}"/>
                </a:ext>
              </a:extLst>
            </p:cNvPr>
            <p:cNvSpPr>
              <a:spLocks noChangeArrowheads="1"/>
            </p:cNvSpPr>
            <p:nvPr/>
          </p:nvSpPr>
          <p:spPr bwMode="auto">
            <a:xfrm>
              <a:off x="4526345" y="3001282"/>
              <a:ext cx="2714450" cy="1942229"/>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endParaRPr>
            </a:p>
          </p:txBody>
        </p:sp>
        <p:sp>
          <p:nvSpPr>
            <p:cNvPr id="6" name="Oval 4">
              <a:extLst>
                <a:ext uri="{FF2B5EF4-FFF2-40B4-BE49-F238E27FC236}">
                  <a16:creationId xmlns:a16="http://schemas.microsoft.com/office/drawing/2014/main" id="{D01AA575-9D02-7674-10A5-25AA2FF08F5F}"/>
                </a:ext>
              </a:extLst>
            </p:cNvPr>
            <p:cNvSpPr>
              <a:spLocks noChangeArrowheads="1"/>
            </p:cNvSpPr>
            <p:nvPr/>
          </p:nvSpPr>
          <p:spPr bwMode="auto">
            <a:xfrm>
              <a:off x="4426295" y="5384996"/>
              <a:ext cx="1922735" cy="1099943"/>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endParaRPr>
            </a:p>
          </p:txBody>
        </p:sp>
        <p:sp>
          <p:nvSpPr>
            <p:cNvPr id="7" name="Oval 12">
              <a:extLst>
                <a:ext uri="{FF2B5EF4-FFF2-40B4-BE49-F238E27FC236}">
                  <a16:creationId xmlns:a16="http://schemas.microsoft.com/office/drawing/2014/main" id="{D044EDC9-18DF-5558-B522-4C9109B7ECDD}"/>
                </a:ext>
              </a:extLst>
            </p:cNvPr>
            <p:cNvSpPr>
              <a:spLocks noChangeArrowheads="1"/>
            </p:cNvSpPr>
            <p:nvPr/>
          </p:nvSpPr>
          <p:spPr bwMode="auto">
            <a:xfrm>
              <a:off x="5297762" y="1485469"/>
              <a:ext cx="2219989" cy="1102957"/>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endParaRPr>
            </a:p>
          </p:txBody>
        </p:sp>
        <p:sp>
          <p:nvSpPr>
            <p:cNvPr id="8" name="Text Box 13">
              <a:extLst>
                <a:ext uri="{FF2B5EF4-FFF2-40B4-BE49-F238E27FC236}">
                  <a16:creationId xmlns:a16="http://schemas.microsoft.com/office/drawing/2014/main" id="{8A8F358D-BB52-B0FF-7B32-FFFCECEB1FBF}"/>
                </a:ext>
              </a:extLst>
            </p:cNvPr>
            <p:cNvSpPr txBox="1">
              <a:spLocks noChangeArrowheads="1"/>
            </p:cNvSpPr>
            <p:nvPr/>
          </p:nvSpPr>
          <p:spPr bwMode="auto">
            <a:xfrm>
              <a:off x="5387663" y="1807920"/>
              <a:ext cx="2130090" cy="400110"/>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2400">
                  <a:solidFill>
                    <a:schemeClr val="tx1"/>
                  </a:solidFill>
                  <a:latin typeface="Arial" pitchFamily="34" charset="0"/>
                  <a:ea typeface="Arial" panose="020B0604020202020204" pitchFamily="34" charset="0"/>
                </a:defRPr>
              </a:lvl1pPr>
              <a:lvl2pPr marL="742950" indent="-285750" eaLnBrk="0" hangingPunct="0">
                <a:defRPr sz="2400">
                  <a:solidFill>
                    <a:schemeClr val="tx1"/>
                  </a:solidFill>
                  <a:latin typeface="Arial" pitchFamily="34" charset="0"/>
                  <a:ea typeface="Arial" panose="020B0604020202020204" pitchFamily="34" charset="0"/>
                </a:defRPr>
              </a:lvl2pPr>
              <a:lvl3pPr marL="1143000" indent="-228600" eaLnBrk="0" hangingPunct="0">
                <a:defRPr sz="2400">
                  <a:solidFill>
                    <a:schemeClr val="tx1"/>
                  </a:solidFill>
                  <a:latin typeface="Arial" pitchFamily="34" charset="0"/>
                  <a:ea typeface="Arial" panose="020B0604020202020204" pitchFamily="34" charset="0"/>
                </a:defRPr>
              </a:lvl3pPr>
              <a:lvl4pPr marL="1600200" indent="-228600" eaLnBrk="0" hangingPunct="0">
                <a:defRPr sz="2400">
                  <a:solidFill>
                    <a:schemeClr val="tx1"/>
                  </a:solidFill>
                  <a:latin typeface="Arial" pitchFamily="34" charset="0"/>
                  <a:ea typeface="Arial" panose="020B0604020202020204" pitchFamily="34" charset="0"/>
                </a:defRPr>
              </a:lvl4pPr>
              <a:lvl5pPr marL="2057400" indent="-228600" eaLnBrk="0" hangingPunct="0">
                <a:defRPr sz="2400">
                  <a:solidFill>
                    <a:schemeClr val="tx1"/>
                  </a:solidFill>
                  <a:latin typeface="Arial" pitchFamily="34" charset="0"/>
                  <a:ea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rPr>
                <a:t>Comorbidities</a:t>
              </a:r>
            </a:p>
          </p:txBody>
        </p:sp>
        <p:sp>
          <p:nvSpPr>
            <p:cNvPr id="10" name="Oval 15">
              <a:extLst>
                <a:ext uri="{FF2B5EF4-FFF2-40B4-BE49-F238E27FC236}">
                  <a16:creationId xmlns:a16="http://schemas.microsoft.com/office/drawing/2014/main" id="{A27E1B80-DCD4-3116-53C9-873EED991C45}"/>
                </a:ext>
              </a:extLst>
            </p:cNvPr>
            <p:cNvSpPr>
              <a:spLocks noChangeArrowheads="1"/>
            </p:cNvSpPr>
            <p:nvPr/>
          </p:nvSpPr>
          <p:spPr bwMode="auto">
            <a:xfrm>
              <a:off x="7375648" y="2404600"/>
              <a:ext cx="2236244" cy="1102957"/>
            </a:xfrm>
            <a:prstGeom prst="ellipse">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endParaRPr>
            </a:p>
          </p:txBody>
        </p:sp>
        <p:grpSp>
          <p:nvGrpSpPr>
            <p:cNvPr id="12" name="Group 17">
              <a:extLst>
                <a:ext uri="{FF2B5EF4-FFF2-40B4-BE49-F238E27FC236}">
                  <a16:creationId xmlns:a16="http://schemas.microsoft.com/office/drawing/2014/main" id="{D36C627E-A113-3552-9D80-D1D0DC8BC039}"/>
                </a:ext>
              </a:extLst>
            </p:cNvPr>
            <p:cNvGrpSpPr>
              <a:grpSpLocks/>
            </p:cNvGrpSpPr>
            <p:nvPr/>
          </p:nvGrpSpPr>
          <p:grpSpPr bwMode="auto">
            <a:xfrm>
              <a:off x="7495696" y="3753160"/>
              <a:ext cx="2511904" cy="1102957"/>
              <a:chOff x="4151" y="3172"/>
              <a:chExt cx="1308" cy="732"/>
            </a:xfrm>
          </p:grpSpPr>
          <p:sp>
            <p:nvSpPr>
              <p:cNvPr id="13" name="Oval 18">
                <a:extLst>
                  <a:ext uri="{FF2B5EF4-FFF2-40B4-BE49-F238E27FC236}">
                    <a16:creationId xmlns:a16="http://schemas.microsoft.com/office/drawing/2014/main" id="{E9652519-C9CC-8AFE-BFAC-D1AAAEAC6F45}"/>
                  </a:ext>
                </a:extLst>
              </p:cNvPr>
              <p:cNvSpPr>
                <a:spLocks noChangeArrowheads="1"/>
              </p:cNvSpPr>
              <p:nvPr/>
            </p:nvSpPr>
            <p:spPr bwMode="auto">
              <a:xfrm>
                <a:off x="4151" y="3172"/>
                <a:ext cx="1308" cy="732"/>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endParaRPr>
              </a:p>
            </p:txBody>
          </p:sp>
          <p:sp>
            <p:nvSpPr>
              <p:cNvPr id="14" name="Text Box 19">
                <a:extLst>
                  <a:ext uri="{FF2B5EF4-FFF2-40B4-BE49-F238E27FC236}">
                    <a16:creationId xmlns:a16="http://schemas.microsoft.com/office/drawing/2014/main" id="{0E1FA93C-3A3E-62F4-9696-699BC8BB901B}"/>
                  </a:ext>
                </a:extLst>
              </p:cNvPr>
              <p:cNvSpPr txBox="1">
                <a:spLocks noChangeArrowheads="1"/>
              </p:cNvSpPr>
              <p:nvPr/>
            </p:nvSpPr>
            <p:spPr bwMode="auto">
              <a:xfrm>
                <a:off x="4183" y="3402"/>
                <a:ext cx="1253" cy="266"/>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2400">
                    <a:solidFill>
                      <a:schemeClr val="tx1"/>
                    </a:solidFill>
                    <a:latin typeface="Arial" pitchFamily="34" charset="0"/>
                    <a:ea typeface="Arial" panose="020B0604020202020204" pitchFamily="34" charset="0"/>
                  </a:defRPr>
                </a:lvl1pPr>
                <a:lvl2pPr marL="742950" indent="-285750" eaLnBrk="0" hangingPunct="0">
                  <a:defRPr sz="2400">
                    <a:solidFill>
                      <a:schemeClr val="tx1"/>
                    </a:solidFill>
                    <a:latin typeface="Arial" pitchFamily="34" charset="0"/>
                    <a:ea typeface="Arial" panose="020B0604020202020204" pitchFamily="34" charset="0"/>
                  </a:defRPr>
                </a:lvl2pPr>
                <a:lvl3pPr marL="1143000" indent="-228600" eaLnBrk="0" hangingPunct="0">
                  <a:defRPr sz="2400">
                    <a:solidFill>
                      <a:schemeClr val="tx1"/>
                    </a:solidFill>
                    <a:latin typeface="Arial" pitchFamily="34" charset="0"/>
                    <a:ea typeface="Arial" panose="020B0604020202020204" pitchFamily="34" charset="0"/>
                  </a:defRPr>
                </a:lvl3pPr>
                <a:lvl4pPr marL="1600200" indent="-228600" eaLnBrk="0" hangingPunct="0">
                  <a:defRPr sz="2400">
                    <a:solidFill>
                      <a:schemeClr val="tx1"/>
                    </a:solidFill>
                    <a:latin typeface="Arial" pitchFamily="34" charset="0"/>
                    <a:ea typeface="Arial" panose="020B0604020202020204" pitchFamily="34" charset="0"/>
                  </a:defRPr>
                </a:lvl4pPr>
                <a:lvl5pPr marL="2057400" indent="-228600" eaLnBrk="0" hangingPunct="0">
                  <a:defRPr sz="2400">
                    <a:solidFill>
                      <a:schemeClr val="tx1"/>
                    </a:solidFill>
                    <a:latin typeface="Arial" pitchFamily="34" charset="0"/>
                    <a:ea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rPr>
                  <a:t>Hemodynamics</a:t>
                </a:r>
              </a:p>
            </p:txBody>
          </p:sp>
        </p:grpSp>
        <p:grpSp>
          <p:nvGrpSpPr>
            <p:cNvPr id="15" name="Group 20">
              <a:extLst>
                <a:ext uri="{FF2B5EF4-FFF2-40B4-BE49-F238E27FC236}">
                  <a16:creationId xmlns:a16="http://schemas.microsoft.com/office/drawing/2014/main" id="{086F1484-0321-0E1F-715D-C2DC948C3E8E}"/>
                </a:ext>
              </a:extLst>
            </p:cNvPr>
            <p:cNvGrpSpPr>
              <a:grpSpLocks/>
            </p:cNvGrpSpPr>
            <p:nvPr/>
          </p:nvGrpSpPr>
          <p:grpSpPr bwMode="auto">
            <a:xfrm>
              <a:off x="1435100" y="4323473"/>
              <a:ext cx="2907091" cy="1285277"/>
              <a:chOff x="992" y="3020"/>
              <a:chExt cx="1308" cy="732"/>
            </a:xfrm>
          </p:grpSpPr>
          <p:sp>
            <p:nvSpPr>
              <p:cNvPr id="16" name="Oval 21">
                <a:extLst>
                  <a:ext uri="{FF2B5EF4-FFF2-40B4-BE49-F238E27FC236}">
                    <a16:creationId xmlns:a16="http://schemas.microsoft.com/office/drawing/2014/main" id="{E980E4D4-D142-5D75-8BB7-CB8FE26C43EB}"/>
                  </a:ext>
                </a:extLst>
              </p:cNvPr>
              <p:cNvSpPr>
                <a:spLocks noChangeArrowheads="1"/>
              </p:cNvSpPr>
              <p:nvPr/>
            </p:nvSpPr>
            <p:spPr bwMode="auto">
              <a:xfrm>
                <a:off x="992" y="3020"/>
                <a:ext cx="1308" cy="732"/>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endParaRPr>
              </a:p>
            </p:txBody>
          </p:sp>
          <p:sp>
            <p:nvSpPr>
              <p:cNvPr id="17" name="Text Box 22">
                <a:extLst>
                  <a:ext uri="{FF2B5EF4-FFF2-40B4-BE49-F238E27FC236}">
                    <a16:creationId xmlns:a16="http://schemas.microsoft.com/office/drawing/2014/main" id="{56C0B09D-AD36-DB02-D7AB-3C07C1A363D0}"/>
                  </a:ext>
                </a:extLst>
              </p:cNvPr>
              <p:cNvSpPr txBox="1">
                <a:spLocks noChangeArrowheads="1"/>
              </p:cNvSpPr>
              <p:nvPr/>
            </p:nvSpPr>
            <p:spPr bwMode="auto">
              <a:xfrm>
                <a:off x="1174" y="3205"/>
                <a:ext cx="996" cy="403"/>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sz="2400">
                    <a:solidFill>
                      <a:schemeClr val="tx1"/>
                    </a:solidFill>
                    <a:latin typeface="Arial" pitchFamily="34" charset="0"/>
                    <a:ea typeface="Arial" panose="020B0604020202020204" pitchFamily="34" charset="0"/>
                  </a:defRPr>
                </a:lvl1pPr>
                <a:lvl2pPr marL="742950" indent="-285750" eaLnBrk="0" hangingPunct="0">
                  <a:defRPr sz="2400">
                    <a:solidFill>
                      <a:schemeClr val="tx1"/>
                    </a:solidFill>
                    <a:latin typeface="Arial" pitchFamily="34" charset="0"/>
                    <a:ea typeface="Arial" panose="020B0604020202020204" pitchFamily="34" charset="0"/>
                  </a:defRPr>
                </a:lvl2pPr>
                <a:lvl3pPr marL="1143000" indent="-228600" eaLnBrk="0" hangingPunct="0">
                  <a:defRPr sz="2400">
                    <a:solidFill>
                      <a:schemeClr val="tx1"/>
                    </a:solidFill>
                    <a:latin typeface="Arial" pitchFamily="34" charset="0"/>
                    <a:ea typeface="Arial" panose="020B0604020202020204" pitchFamily="34" charset="0"/>
                  </a:defRPr>
                </a:lvl3pPr>
                <a:lvl4pPr marL="1600200" indent="-228600" eaLnBrk="0" hangingPunct="0">
                  <a:defRPr sz="2400">
                    <a:solidFill>
                      <a:schemeClr val="tx1"/>
                    </a:solidFill>
                    <a:latin typeface="Arial" pitchFamily="34" charset="0"/>
                    <a:ea typeface="Arial" panose="020B0604020202020204" pitchFamily="34" charset="0"/>
                  </a:defRPr>
                </a:lvl4pPr>
                <a:lvl5pPr marL="2057400" indent="-228600" eaLnBrk="0" hangingPunct="0">
                  <a:defRPr sz="2400">
                    <a:solidFill>
                      <a:schemeClr val="tx1"/>
                    </a:solidFill>
                    <a:latin typeface="Arial" pitchFamily="34" charset="0"/>
                    <a:ea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rPr>
                  <a:t>RV Function on Imaging</a:t>
                </a:r>
              </a:p>
            </p:txBody>
          </p:sp>
        </p:grpSp>
        <p:sp>
          <p:nvSpPr>
            <p:cNvPr id="18" name="TextBox 31">
              <a:extLst>
                <a:ext uri="{FF2B5EF4-FFF2-40B4-BE49-F238E27FC236}">
                  <a16:creationId xmlns:a16="http://schemas.microsoft.com/office/drawing/2014/main" id="{6601EAFB-2ED8-CE12-0699-6074FCE80ED0}"/>
                </a:ext>
              </a:extLst>
            </p:cNvPr>
            <p:cNvSpPr txBox="1">
              <a:spLocks noChangeArrowheads="1"/>
            </p:cNvSpPr>
            <p:nvPr/>
          </p:nvSpPr>
          <p:spPr bwMode="auto">
            <a:xfrm>
              <a:off x="1708944" y="1944876"/>
              <a:ext cx="2663699" cy="707886"/>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sz="2400">
                  <a:solidFill>
                    <a:schemeClr val="tx1"/>
                  </a:solidFill>
                  <a:latin typeface="Arial" pitchFamily="34" charset="0"/>
                  <a:ea typeface="Arial" panose="020B0604020202020204" pitchFamily="34" charset="0"/>
                </a:defRPr>
              </a:lvl1pPr>
              <a:lvl2pPr marL="742950" indent="-285750" eaLnBrk="0" hangingPunct="0">
                <a:defRPr sz="2400">
                  <a:solidFill>
                    <a:schemeClr val="tx1"/>
                  </a:solidFill>
                  <a:latin typeface="Arial" pitchFamily="34" charset="0"/>
                  <a:ea typeface="Arial" panose="020B0604020202020204" pitchFamily="34" charset="0"/>
                </a:defRPr>
              </a:lvl2pPr>
              <a:lvl3pPr marL="1143000" indent="-228600" eaLnBrk="0" hangingPunct="0">
                <a:defRPr sz="2400">
                  <a:solidFill>
                    <a:schemeClr val="tx1"/>
                  </a:solidFill>
                  <a:latin typeface="Arial" pitchFamily="34" charset="0"/>
                  <a:ea typeface="Arial" panose="020B0604020202020204" pitchFamily="34" charset="0"/>
                </a:defRPr>
              </a:lvl3pPr>
              <a:lvl4pPr marL="1600200" indent="-228600" eaLnBrk="0" hangingPunct="0">
                <a:defRPr sz="2400">
                  <a:solidFill>
                    <a:schemeClr val="tx1"/>
                  </a:solidFill>
                  <a:latin typeface="Arial" pitchFamily="34" charset="0"/>
                  <a:ea typeface="Arial" panose="020B0604020202020204" pitchFamily="34" charset="0"/>
                </a:defRPr>
              </a:lvl4pPr>
              <a:lvl5pPr marL="2057400" indent="-228600" eaLnBrk="0" hangingPunct="0">
                <a:defRPr sz="2400">
                  <a:solidFill>
                    <a:schemeClr val="tx1"/>
                  </a:solidFill>
                  <a:latin typeface="Arial" pitchFamily="34" charset="0"/>
                  <a:ea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rPr>
                <a:t>Objective Risk Stratification Score</a:t>
              </a:r>
            </a:p>
          </p:txBody>
        </p:sp>
        <p:sp>
          <p:nvSpPr>
            <p:cNvPr id="19" name="TextBox 32">
              <a:extLst>
                <a:ext uri="{FF2B5EF4-FFF2-40B4-BE49-F238E27FC236}">
                  <a16:creationId xmlns:a16="http://schemas.microsoft.com/office/drawing/2014/main" id="{5CA04D35-DEAB-7EDE-FE7E-8A7F618AD885}"/>
                </a:ext>
              </a:extLst>
            </p:cNvPr>
            <p:cNvSpPr txBox="1">
              <a:spLocks noChangeArrowheads="1"/>
            </p:cNvSpPr>
            <p:nvPr/>
          </p:nvSpPr>
          <p:spPr bwMode="auto">
            <a:xfrm>
              <a:off x="4847068" y="3499709"/>
              <a:ext cx="2044538" cy="954107"/>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sz="2400">
                  <a:solidFill>
                    <a:schemeClr val="tx1"/>
                  </a:solidFill>
                  <a:latin typeface="Arial" pitchFamily="34" charset="0"/>
                  <a:ea typeface="Arial" panose="020B0604020202020204" pitchFamily="34" charset="0"/>
                </a:defRPr>
              </a:lvl1pPr>
              <a:lvl2pPr marL="742950" indent="-285750" eaLnBrk="0" hangingPunct="0">
                <a:defRPr sz="2400">
                  <a:solidFill>
                    <a:schemeClr val="tx1"/>
                  </a:solidFill>
                  <a:latin typeface="Arial" pitchFamily="34" charset="0"/>
                  <a:ea typeface="Arial" panose="020B0604020202020204" pitchFamily="34" charset="0"/>
                </a:defRPr>
              </a:lvl2pPr>
              <a:lvl3pPr marL="1143000" indent="-228600" eaLnBrk="0" hangingPunct="0">
                <a:defRPr sz="2400">
                  <a:solidFill>
                    <a:schemeClr val="tx1"/>
                  </a:solidFill>
                  <a:latin typeface="Arial" pitchFamily="34" charset="0"/>
                  <a:ea typeface="Arial" panose="020B0604020202020204" pitchFamily="34" charset="0"/>
                </a:defRPr>
              </a:lvl3pPr>
              <a:lvl4pPr marL="1600200" indent="-228600" eaLnBrk="0" hangingPunct="0">
                <a:defRPr sz="2400">
                  <a:solidFill>
                    <a:schemeClr val="tx1"/>
                  </a:solidFill>
                  <a:latin typeface="Arial" pitchFamily="34" charset="0"/>
                  <a:ea typeface="Arial" panose="020B0604020202020204" pitchFamily="34" charset="0"/>
                </a:defRPr>
              </a:lvl4pPr>
              <a:lvl5pPr marL="2057400" indent="-228600" eaLnBrk="0" hangingPunct="0">
                <a:defRPr sz="2400">
                  <a:solidFill>
                    <a:schemeClr val="tx1"/>
                  </a:solidFill>
                  <a:latin typeface="Arial" pitchFamily="34" charset="0"/>
                  <a:ea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Helvetica" pitchFamily="2" charset="0"/>
                </a:rPr>
                <a:t>Treatment  Choice</a:t>
              </a:r>
            </a:p>
          </p:txBody>
        </p:sp>
        <p:sp>
          <p:nvSpPr>
            <p:cNvPr id="20" name="TextBox 33">
              <a:extLst>
                <a:ext uri="{FF2B5EF4-FFF2-40B4-BE49-F238E27FC236}">
                  <a16:creationId xmlns:a16="http://schemas.microsoft.com/office/drawing/2014/main" id="{9B2388DA-9509-35FC-461D-7003BE669360}"/>
                </a:ext>
              </a:extLst>
            </p:cNvPr>
            <p:cNvSpPr txBox="1">
              <a:spLocks noChangeArrowheads="1"/>
            </p:cNvSpPr>
            <p:nvPr/>
          </p:nvSpPr>
          <p:spPr bwMode="auto">
            <a:xfrm>
              <a:off x="4361043" y="5617551"/>
              <a:ext cx="2044538" cy="707886"/>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sz="2400">
                  <a:solidFill>
                    <a:schemeClr val="tx1"/>
                  </a:solidFill>
                  <a:latin typeface="Arial" pitchFamily="34" charset="0"/>
                  <a:ea typeface="Arial" panose="020B0604020202020204" pitchFamily="34" charset="0"/>
                </a:defRPr>
              </a:lvl1pPr>
              <a:lvl2pPr marL="742950" indent="-285750" eaLnBrk="0" hangingPunct="0">
                <a:defRPr sz="2400">
                  <a:solidFill>
                    <a:schemeClr val="tx1"/>
                  </a:solidFill>
                  <a:latin typeface="Arial" pitchFamily="34" charset="0"/>
                  <a:ea typeface="Arial" panose="020B0604020202020204" pitchFamily="34" charset="0"/>
                </a:defRPr>
              </a:lvl2pPr>
              <a:lvl3pPr marL="1143000" indent="-228600" eaLnBrk="0" hangingPunct="0">
                <a:defRPr sz="2400">
                  <a:solidFill>
                    <a:schemeClr val="tx1"/>
                  </a:solidFill>
                  <a:latin typeface="Arial" pitchFamily="34" charset="0"/>
                  <a:ea typeface="Arial" panose="020B0604020202020204" pitchFamily="34" charset="0"/>
                </a:defRPr>
              </a:lvl3pPr>
              <a:lvl4pPr marL="1600200" indent="-228600" eaLnBrk="0" hangingPunct="0">
                <a:defRPr sz="2400">
                  <a:solidFill>
                    <a:schemeClr val="tx1"/>
                  </a:solidFill>
                  <a:latin typeface="Arial" pitchFamily="34" charset="0"/>
                  <a:ea typeface="Arial" panose="020B0604020202020204" pitchFamily="34" charset="0"/>
                </a:defRPr>
              </a:lvl4pPr>
              <a:lvl5pPr marL="2057400" indent="-228600" eaLnBrk="0" hangingPunct="0">
                <a:defRPr sz="2400">
                  <a:solidFill>
                    <a:schemeClr val="tx1"/>
                  </a:solidFill>
                  <a:latin typeface="Arial" pitchFamily="34" charset="0"/>
                  <a:ea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rPr>
                <a:t>Side Effect Profile</a:t>
              </a:r>
            </a:p>
          </p:txBody>
        </p:sp>
        <p:grpSp>
          <p:nvGrpSpPr>
            <p:cNvPr id="21" name="Group 8">
              <a:extLst>
                <a:ext uri="{FF2B5EF4-FFF2-40B4-BE49-F238E27FC236}">
                  <a16:creationId xmlns:a16="http://schemas.microsoft.com/office/drawing/2014/main" id="{657D45E4-22C8-1D08-370E-E426A1C5212D}"/>
                </a:ext>
              </a:extLst>
            </p:cNvPr>
            <p:cNvGrpSpPr>
              <a:grpSpLocks/>
            </p:cNvGrpSpPr>
            <p:nvPr/>
          </p:nvGrpSpPr>
          <p:grpSpPr bwMode="auto">
            <a:xfrm>
              <a:off x="6749237" y="5029396"/>
              <a:ext cx="1896635" cy="1102957"/>
              <a:chOff x="539" y="1810"/>
              <a:chExt cx="1308" cy="732"/>
            </a:xfrm>
          </p:grpSpPr>
          <p:sp>
            <p:nvSpPr>
              <p:cNvPr id="22" name="Oval 9">
                <a:extLst>
                  <a:ext uri="{FF2B5EF4-FFF2-40B4-BE49-F238E27FC236}">
                    <a16:creationId xmlns:a16="http://schemas.microsoft.com/office/drawing/2014/main" id="{2CEFB03D-901D-9C9A-666C-7386AC19F768}"/>
                  </a:ext>
                </a:extLst>
              </p:cNvPr>
              <p:cNvSpPr>
                <a:spLocks noChangeArrowheads="1"/>
              </p:cNvSpPr>
              <p:nvPr/>
            </p:nvSpPr>
            <p:spPr bwMode="auto">
              <a:xfrm>
                <a:off x="539" y="1810"/>
                <a:ext cx="1308" cy="732"/>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endParaRPr>
              </a:p>
            </p:txBody>
          </p:sp>
          <p:sp>
            <p:nvSpPr>
              <p:cNvPr id="23" name="Text Box 10">
                <a:extLst>
                  <a:ext uri="{FF2B5EF4-FFF2-40B4-BE49-F238E27FC236}">
                    <a16:creationId xmlns:a16="http://schemas.microsoft.com/office/drawing/2014/main" id="{DB0DBEB2-71B6-6EF4-3823-06E33055096E}"/>
                  </a:ext>
                </a:extLst>
              </p:cNvPr>
              <p:cNvSpPr txBox="1">
                <a:spLocks noChangeArrowheads="1"/>
              </p:cNvSpPr>
              <p:nvPr/>
            </p:nvSpPr>
            <p:spPr bwMode="auto">
              <a:xfrm>
                <a:off x="631" y="1941"/>
                <a:ext cx="1124" cy="470"/>
              </a:xfrm>
              <a:prstGeom prst="rect">
                <a:avLst/>
              </a:prstGeom>
              <a:noFill/>
              <a:ln>
                <a:noFill/>
                <a:headEnd/>
                <a:tailEnd/>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sz="2400">
                    <a:solidFill>
                      <a:schemeClr val="tx1"/>
                    </a:solidFill>
                    <a:latin typeface="Arial" pitchFamily="34" charset="0"/>
                    <a:ea typeface="Arial" panose="020B0604020202020204" pitchFamily="34" charset="0"/>
                  </a:defRPr>
                </a:lvl1pPr>
                <a:lvl2pPr marL="742950" indent="-285750" eaLnBrk="0" hangingPunct="0">
                  <a:defRPr sz="2400">
                    <a:solidFill>
                      <a:schemeClr val="tx1"/>
                    </a:solidFill>
                    <a:latin typeface="Arial" pitchFamily="34" charset="0"/>
                    <a:ea typeface="Arial" panose="020B0604020202020204" pitchFamily="34" charset="0"/>
                  </a:defRPr>
                </a:lvl2pPr>
                <a:lvl3pPr marL="1143000" indent="-228600" eaLnBrk="0" hangingPunct="0">
                  <a:defRPr sz="2400">
                    <a:solidFill>
                      <a:schemeClr val="tx1"/>
                    </a:solidFill>
                    <a:latin typeface="Arial" pitchFamily="34" charset="0"/>
                    <a:ea typeface="Arial" panose="020B0604020202020204" pitchFamily="34" charset="0"/>
                  </a:defRPr>
                </a:lvl3pPr>
                <a:lvl4pPr marL="1600200" indent="-228600" eaLnBrk="0" hangingPunct="0">
                  <a:defRPr sz="2400">
                    <a:solidFill>
                      <a:schemeClr val="tx1"/>
                    </a:solidFill>
                    <a:latin typeface="Arial" pitchFamily="34" charset="0"/>
                    <a:ea typeface="Arial" panose="020B0604020202020204" pitchFamily="34" charset="0"/>
                  </a:defRPr>
                </a:lvl4pPr>
                <a:lvl5pPr marL="2057400" indent="-228600" eaLnBrk="0" hangingPunct="0">
                  <a:defRPr sz="2400">
                    <a:solidFill>
                      <a:schemeClr val="tx1"/>
                    </a:solidFill>
                    <a:latin typeface="Arial" pitchFamily="34" charset="0"/>
                    <a:ea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itchFamily="34" charset="0"/>
                    <a:ea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Helvetica" pitchFamily="2" charset="0"/>
                  </a:rPr>
                  <a:t>Route of Delivery</a:t>
                </a:r>
              </a:p>
            </p:txBody>
          </p:sp>
        </p:grpSp>
        <p:cxnSp>
          <p:nvCxnSpPr>
            <p:cNvPr id="24" name="Straight Arrow Connector 23">
              <a:extLst>
                <a:ext uri="{FF2B5EF4-FFF2-40B4-BE49-F238E27FC236}">
                  <a16:creationId xmlns:a16="http://schemas.microsoft.com/office/drawing/2014/main" id="{2CD2E89E-19A5-730D-8037-8A3B8EC523F2}"/>
                </a:ext>
              </a:extLst>
            </p:cNvPr>
            <p:cNvCxnSpPr/>
            <p:nvPr/>
          </p:nvCxnSpPr>
          <p:spPr>
            <a:xfrm flipV="1">
              <a:off x="4206938" y="4504476"/>
              <a:ext cx="417608" cy="224509"/>
            </a:xfrm>
            <a:prstGeom prst="straightConnector1">
              <a:avLst/>
            </a:prstGeom>
            <a:ln w="38100">
              <a:tailEnd type="arrow"/>
            </a:ln>
          </p:spPr>
          <p:style>
            <a:lnRef idx="1">
              <a:schemeClr val="accent6"/>
            </a:lnRef>
            <a:fillRef idx="3">
              <a:schemeClr val="accent6"/>
            </a:fillRef>
            <a:effectRef idx="2">
              <a:schemeClr val="accent6"/>
            </a:effectRef>
            <a:fontRef idx="minor">
              <a:schemeClr val="lt1"/>
            </a:fontRef>
          </p:style>
        </p:cxnSp>
        <p:cxnSp>
          <p:nvCxnSpPr>
            <p:cNvPr id="27" name="Straight Arrow Connector 26">
              <a:extLst>
                <a:ext uri="{FF2B5EF4-FFF2-40B4-BE49-F238E27FC236}">
                  <a16:creationId xmlns:a16="http://schemas.microsoft.com/office/drawing/2014/main" id="{D2F1EC1D-25D8-ABD9-EA4A-DD1E1B73DF4E}"/>
                </a:ext>
              </a:extLst>
            </p:cNvPr>
            <p:cNvCxnSpPr>
              <a:cxnSpLocks/>
            </p:cNvCxnSpPr>
            <p:nvPr/>
          </p:nvCxnSpPr>
          <p:spPr>
            <a:xfrm flipH="1">
              <a:off x="7068245" y="3171597"/>
              <a:ext cx="449506" cy="260621"/>
            </a:xfrm>
            <a:prstGeom prst="straightConnector1">
              <a:avLst/>
            </a:prstGeom>
            <a:ln w="38100">
              <a:tailEnd type="arrow"/>
            </a:ln>
          </p:spPr>
          <p:style>
            <a:lnRef idx="1">
              <a:schemeClr val="accent6"/>
            </a:lnRef>
            <a:fillRef idx="3">
              <a:schemeClr val="accent6"/>
            </a:fillRef>
            <a:effectRef idx="2">
              <a:schemeClr val="accent6"/>
            </a:effectRef>
            <a:fontRef idx="minor">
              <a:schemeClr val="lt1"/>
            </a:fontRef>
          </p:style>
        </p:cxnSp>
        <p:cxnSp>
          <p:nvCxnSpPr>
            <p:cNvPr id="28" name="Straight Arrow Connector 27">
              <a:extLst>
                <a:ext uri="{FF2B5EF4-FFF2-40B4-BE49-F238E27FC236}">
                  <a16:creationId xmlns:a16="http://schemas.microsoft.com/office/drawing/2014/main" id="{8A620F41-E2EA-E76C-CACB-60A875E6AB0A}"/>
                </a:ext>
              </a:extLst>
            </p:cNvPr>
            <p:cNvCxnSpPr>
              <a:stCxn id="13" idx="2"/>
            </p:cNvCxnSpPr>
            <p:nvPr/>
          </p:nvCxnSpPr>
          <p:spPr>
            <a:xfrm flipH="1" flipV="1">
              <a:off x="7255297" y="4239848"/>
              <a:ext cx="240399" cy="64791"/>
            </a:xfrm>
            <a:prstGeom prst="straightConnector1">
              <a:avLst/>
            </a:prstGeom>
            <a:ln w="38100">
              <a:tailEnd type="arrow"/>
            </a:ln>
          </p:spPr>
          <p:style>
            <a:lnRef idx="1">
              <a:schemeClr val="accent6"/>
            </a:lnRef>
            <a:fillRef idx="3">
              <a:schemeClr val="accent6"/>
            </a:fillRef>
            <a:effectRef idx="2">
              <a:schemeClr val="accent6"/>
            </a:effectRef>
            <a:fontRef idx="minor">
              <a:schemeClr val="lt1"/>
            </a:fontRef>
          </p:style>
        </p:cxnSp>
        <p:cxnSp>
          <p:nvCxnSpPr>
            <p:cNvPr id="30" name="Straight Arrow Connector 29">
              <a:extLst>
                <a:ext uri="{FF2B5EF4-FFF2-40B4-BE49-F238E27FC236}">
                  <a16:creationId xmlns:a16="http://schemas.microsoft.com/office/drawing/2014/main" id="{FA9395CD-1A6D-9D97-03EB-01541A7A5D34}"/>
                </a:ext>
              </a:extLst>
            </p:cNvPr>
            <p:cNvCxnSpPr>
              <a:stCxn id="6" idx="0"/>
            </p:cNvCxnSpPr>
            <p:nvPr/>
          </p:nvCxnSpPr>
          <p:spPr>
            <a:xfrm rot="5400000" flipH="1" flipV="1">
              <a:off x="5244055" y="5102185"/>
              <a:ext cx="426417" cy="139203"/>
            </a:xfrm>
            <a:prstGeom prst="straightConnector1">
              <a:avLst/>
            </a:prstGeom>
            <a:ln w="38100">
              <a:tailEnd type="arrow"/>
            </a:ln>
          </p:spPr>
          <p:style>
            <a:lnRef idx="1">
              <a:schemeClr val="accent6"/>
            </a:lnRef>
            <a:fillRef idx="3">
              <a:schemeClr val="accent6"/>
            </a:fillRef>
            <a:effectRef idx="2">
              <a:schemeClr val="accent6"/>
            </a:effectRef>
            <a:fontRef idx="minor">
              <a:schemeClr val="lt1"/>
            </a:fontRef>
          </p:style>
        </p:cxnSp>
        <p:sp>
          <p:nvSpPr>
            <p:cNvPr id="31" name="TextBox 30">
              <a:extLst>
                <a:ext uri="{FF2B5EF4-FFF2-40B4-BE49-F238E27FC236}">
                  <a16:creationId xmlns:a16="http://schemas.microsoft.com/office/drawing/2014/main" id="{D8AD619E-0C22-296E-541F-D9B0839FE1EA}"/>
                </a:ext>
              </a:extLst>
            </p:cNvPr>
            <p:cNvSpPr txBox="1"/>
            <p:nvPr/>
          </p:nvSpPr>
          <p:spPr>
            <a:xfrm>
              <a:off x="6424430" y="2542355"/>
              <a:ext cx="4176077" cy="83099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marL="0" marR="0" lvl="0" indent="0" algn="ctr" defTabSz="685784"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Helvetica" pitchFamily="2" charset="0"/>
                  <a:ea typeface="Arial" panose="020B0604020202020204" pitchFamily="34" charset="0"/>
                </a:rPr>
                <a:t>Patient Factors </a:t>
              </a:r>
            </a:p>
            <a:p>
              <a:pPr marL="0" marR="0" lvl="0" indent="0" algn="ctr" defTabSz="685784"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Helvetica" pitchFamily="2" charset="0"/>
                  <a:ea typeface="Arial" panose="020B0604020202020204" pitchFamily="34" charset="0"/>
                </a:rPr>
                <a:t>Age, QOL, </a:t>
              </a:r>
            </a:p>
            <a:p>
              <a:pPr marL="0" marR="0" lvl="0" indent="0" algn="ctr" defTabSz="685784"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Helvetica" pitchFamily="2" charset="0"/>
                  <a:ea typeface="Arial" panose="020B0604020202020204" pitchFamily="34" charset="0"/>
                </a:rPr>
                <a:t>Support System</a:t>
              </a:r>
              <a:endParaRPr kumimoji="0" lang="en-US" sz="1400" b="0" i="0" u="none" strike="noStrike" kern="1200" cap="none" spc="0" normalizeH="0" baseline="0" noProof="0">
                <a:ln>
                  <a:noFill/>
                </a:ln>
                <a:solidFill>
                  <a:schemeClr val="bg1"/>
                </a:solidFill>
                <a:effectLst/>
                <a:uLnTx/>
                <a:uFillTx/>
                <a:latin typeface="Helvetica" pitchFamily="2" charset="0"/>
                <a:ea typeface="Arial" panose="020B0604020202020204" pitchFamily="34" charset="0"/>
              </a:endParaRPr>
            </a:p>
          </p:txBody>
        </p:sp>
      </p:grpSp>
    </p:spTree>
    <p:extLst>
      <p:ext uri="{BB962C8B-B14F-4D97-AF65-F5344CB8AC3E}">
        <p14:creationId xmlns:p14="http://schemas.microsoft.com/office/powerpoint/2010/main" val="123526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F6B0-6B63-962F-52BF-46C032BBEB81}"/>
              </a:ext>
            </a:extLst>
          </p:cNvPr>
          <p:cNvSpPr>
            <a:spLocks noGrp="1"/>
          </p:cNvSpPr>
          <p:nvPr>
            <p:ph type="title"/>
          </p:nvPr>
        </p:nvSpPr>
        <p:spPr>
          <a:xfrm>
            <a:off x="838200" y="365125"/>
            <a:ext cx="10515600" cy="1325563"/>
          </a:xfrm>
        </p:spPr>
        <p:txBody>
          <a:bodyPr/>
          <a:lstStyle/>
          <a:p>
            <a:r>
              <a:rPr lang="en-US"/>
              <a:t>Summary</a:t>
            </a:r>
          </a:p>
        </p:txBody>
      </p:sp>
      <p:sp>
        <p:nvSpPr>
          <p:cNvPr id="3" name="Content Placeholder 2">
            <a:extLst>
              <a:ext uri="{FF2B5EF4-FFF2-40B4-BE49-F238E27FC236}">
                <a16:creationId xmlns:a16="http://schemas.microsoft.com/office/drawing/2014/main" id="{39CB7EC0-F8DB-AF49-2603-948A4291F278}"/>
              </a:ext>
            </a:extLst>
          </p:cNvPr>
          <p:cNvSpPr>
            <a:spLocks noGrp="1"/>
          </p:cNvSpPr>
          <p:nvPr>
            <p:ph idx="1"/>
          </p:nvPr>
        </p:nvSpPr>
        <p:spPr>
          <a:xfrm>
            <a:off x="838200" y="1474896"/>
            <a:ext cx="9257778" cy="4351338"/>
          </a:xfrm>
        </p:spPr>
        <p:txBody>
          <a:bodyPr>
            <a:noAutofit/>
          </a:bodyPr>
          <a:lstStyle/>
          <a:p>
            <a:pPr>
              <a:lnSpc>
                <a:spcPct val="100000"/>
              </a:lnSpc>
            </a:pPr>
            <a:r>
              <a:rPr lang="en-US" sz="2000"/>
              <a:t>PH is common; PAH is rare</a:t>
            </a:r>
          </a:p>
          <a:p>
            <a:pPr lvl="1">
              <a:lnSpc>
                <a:spcPct val="100000"/>
              </a:lnSpc>
            </a:pPr>
            <a:r>
              <a:rPr lang="en-US" sz="1800"/>
              <a:t>PH more commonly attributable to Group 2/3</a:t>
            </a:r>
          </a:p>
          <a:p>
            <a:pPr>
              <a:lnSpc>
                <a:spcPct val="100000"/>
              </a:lnSpc>
            </a:pPr>
            <a:r>
              <a:rPr lang="en-US" sz="2000"/>
              <a:t>Patients with PAH are increasingly diagnosed at older ages with common comorbidities (obesity, DM, hypertension, CHD, lung disease)</a:t>
            </a:r>
          </a:p>
          <a:p>
            <a:pPr>
              <a:lnSpc>
                <a:spcPct val="100000"/>
              </a:lnSpc>
            </a:pPr>
            <a:r>
              <a:rPr lang="en-US" sz="2000"/>
              <a:t>Critical to get diagnosis right</a:t>
            </a:r>
          </a:p>
          <a:p>
            <a:pPr lvl="1">
              <a:lnSpc>
                <a:spcPct val="100000"/>
              </a:lnSpc>
            </a:pPr>
            <a:r>
              <a:rPr lang="en-US" sz="1800"/>
              <a:t>Consider pre-test probability</a:t>
            </a:r>
          </a:p>
          <a:p>
            <a:pPr lvl="1">
              <a:lnSpc>
                <a:spcPct val="100000"/>
              </a:lnSpc>
            </a:pPr>
            <a:r>
              <a:rPr lang="en-US" sz="1800"/>
              <a:t>Conduct meticulous RHC that might include volume challenge</a:t>
            </a:r>
          </a:p>
          <a:p>
            <a:pPr>
              <a:lnSpc>
                <a:spcPct val="100000"/>
              </a:lnSpc>
            </a:pPr>
            <a:r>
              <a:rPr lang="en-US" sz="2000"/>
              <a:t>More recent clinical trials have included patients with PAH and multiple comorbidities, and further analysis shows that these patients benefit from appropriate treatment</a:t>
            </a:r>
          </a:p>
          <a:p>
            <a:pPr>
              <a:lnSpc>
                <a:spcPct val="100000"/>
              </a:lnSpc>
            </a:pPr>
            <a:r>
              <a:rPr lang="en-US" sz="2000"/>
              <a:t>Multiple PAH therapeutic options are available; combination therapy is required in most cases</a:t>
            </a:r>
          </a:p>
          <a:p>
            <a:pPr lvl="1">
              <a:lnSpc>
                <a:spcPct val="100000"/>
              </a:lnSpc>
            </a:pPr>
            <a:r>
              <a:rPr lang="en-US" sz="1800"/>
              <a:t>Remember to optimize comorbidity treatments</a:t>
            </a:r>
          </a:p>
          <a:p>
            <a:pPr>
              <a:lnSpc>
                <a:spcPct val="100000"/>
              </a:lnSpc>
            </a:pPr>
            <a:r>
              <a:rPr lang="en-US" sz="2000"/>
              <a:t>Comorbidities should be considered in risk assessment and treatment goals</a:t>
            </a:r>
          </a:p>
        </p:txBody>
      </p:sp>
    </p:spTree>
    <p:extLst>
      <p:ext uri="{BB962C8B-B14F-4D97-AF65-F5344CB8AC3E}">
        <p14:creationId xmlns:p14="http://schemas.microsoft.com/office/powerpoint/2010/main" val="282352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29A8-C029-10B2-3511-9B101180492F}"/>
              </a:ext>
            </a:extLst>
          </p:cNvPr>
          <p:cNvSpPr>
            <a:spLocks noGrp="1"/>
          </p:cNvSpPr>
          <p:nvPr>
            <p:ph type="title"/>
          </p:nvPr>
        </p:nvSpPr>
        <p:spPr>
          <a:xfrm>
            <a:off x="5791200" y="365125"/>
            <a:ext cx="5557381" cy="1325563"/>
          </a:xfrm>
        </p:spPr>
        <p:txBody>
          <a:bodyPr/>
          <a:lstStyle/>
          <a:p>
            <a:r>
              <a:rPr lang="en-US">
                <a:cs typeface="Arial"/>
              </a:rPr>
              <a:t>Have a question for the presenters?</a:t>
            </a:r>
            <a:endParaRPr lang="en-US"/>
          </a:p>
        </p:txBody>
      </p:sp>
      <p:sp>
        <p:nvSpPr>
          <p:cNvPr id="3" name="Content Placeholder 2">
            <a:extLst>
              <a:ext uri="{FF2B5EF4-FFF2-40B4-BE49-F238E27FC236}">
                <a16:creationId xmlns:a16="http://schemas.microsoft.com/office/drawing/2014/main" id="{C23B01AF-9BAA-B0A7-A16A-18CDA15B6AD4}"/>
              </a:ext>
            </a:extLst>
          </p:cNvPr>
          <p:cNvSpPr>
            <a:spLocks noGrp="1"/>
          </p:cNvSpPr>
          <p:nvPr>
            <p:ph idx="1"/>
          </p:nvPr>
        </p:nvSpPr>
        <p:spPr>
          <a:xfrm>
            <a:off x="5791200" y="1374688"/>
            <a:ext cx="5314950" cy="4351338"/>
          </a:xfrm>
        </p:spPr>
        <p:txBody>
          <a:bodyPr/>
          <a:lstStyle/>
          <a:p>
            <a:pPr marL="0" indent="0">
              <a:buNone/>
            </a:pPr>
            <a:endParaRPr lang="en-US">
              <a:cs typeface="Arial"/>
            </a:endParaRPr>
          </a:p>
          <a:p>
            <a:pPr marL="0" indent="0">
              <a:buNone/>
            </a:pPr>
            <a:r>
              <a:rPr lang="en-US">
                <a:cs typeface="Arial"/>
              </a:rPr>
              <a:t>View the right-hand side to type a question for the panel</a:t>
            </a:r>
          </a:p>
          <a:p>
            <a:pPr marL="0" indent="0">
              <a:buNone/>
            </a:pPr>
            <a:endParaRPr lang="en-US">
              <a:cs typeface="Arial"/>
            </a:endParaRPr>
          </a:p>
        </p:txBody>
      </p:sp>
      <p:pic>
        <p:nvPicPr>
          <p:cNvPr id="5" name="Picture 4" descr="A screenshot of a grey box&#10;&#10;Description automatically generated">
            <a:extLst>
              <a:ext uri="{FF2B5EF4-FFF2-40B4-BE49-F238E27FC236}">
                <a16:creationId xmlns:a16="http://schemas.microsoft.com/office/drawing/2014/main" id="{502DBA80-7F5C-2AB3-1956-5181AA9B6A91}"/>
              </a:ext>
            </a:extLst>
          </p:cNvPr>
          <p:cNvPicPr>
            <a:picLocks noChangeAspect="1"/>
          </p:cNvPicPr>
          <p:nvPr/>
        </p:nvPicPr>
        <p:blipFill>
          <a:blip r:embed="rId3"/>
          <a:srcRect l="2560" t="1832" r="15018"/>
          <a:stretch/>
        </p:blipFill>
        <p:spPr>
          <a:xfrm>
            <a:off x="866775" y="472786"/>
            <a:ext cx="4380634" cy="5769264"/>
          </a:xfrm>
          <a:prstGeom prst="rect">
            <a:avLst/>
          </a:prstGeom>
        </p:spPr>
      </p:pic>
    </p:spTree>
    <p:extLst>
      <p:ext uri="{BB962C8B-B14F-4D97-AF65-F5344CB8AC3E}">
        <p14:creationId xmlns:p14="http://schemas.microsoft.com/office/powerpoint/2010/main" val="3666494403"/>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0AF3F5B8-4723-3D1A-EA32-BDC2053190C7}"/>
              </a:ext>
            </a:extLst>
          </p:cNvPr>
          <p:cNvGrpSpPr/>
          <p:nvPr/>
        </p:nvGrpSpPr>
        <p:grpSpPr>
          <a:xfrm>
            <a:off x="2079082" y="796412"/>
            <a:ext cx="7882385" cy="5038156"/>
            <a:chOff x="2079082" y="796412"/>
            <a:chExt cx="7882385" cy="5038156"/>
          </a:xfrm>
        </p:grpSpPr>
        <p:cxnSp>
          <p:nvCxnSpPr>
            <p:cNvPr id="42" name="Straight Arrow Connector 41">
              <a:extLst>
                <a:ext uri="{FF2B5EF4-FFF2-40B4-BE49-F238E27FC236}">
                  <a16:creationId xmlns:a16="http://schemas.microsoft.com/office/drawing/2014/main" id="{194ED1E1-6176-5255-30C1-49F39D77593B}"/>
                </a:ext>
              </a:extLst>
            </p:cNvPr>
            <p:cNvCxnSpPr>
              <a:cxnSpLocks/>
            </p:cNvCxnSpPr>
            <p:nvPr/>
          </p:nvCxnSpPr>
          <p:spPr>
            <a:xfrm>
              <a:off x="6096000" y="796412"/>
              <a:ext cx="0" cy="39329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E7EE1027-1FEC-E1D1-4D44-5D02BD48BA5C}"/>
                </a:ext>
              </a:extLst>
            </p:cNvPr>
            <p:cNvCxnSpPr>
              <a:cxnSpLocks/>
            </p:cNvCxnSpPr>
            <p:nvPr/>
          </p:nvCxnSpPr>
          <p:spPr>
            <a:xfrm>
              <a:off x="3637703" y="2231922"/>
              <a:ext cx="0" cy="39329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133D45AD-A954-38BD-4D29-A9A67DBDBF01}"/>
                </a:ext>
              </a:extLst>
            </p:cNvPr>
            <p:cNvCxnSpPr>
              <a:cxnSpLocks/>
            </p:cNvCxnSpPr>
            <p:nvPr/>
          </p:nvCxnSpPr>
          <p:spPr>
            <a:xfrm>
              <a:off x="9961467" y="2222090"/>
              <a:ext cx="0" cy="1317523"/>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5DC646C8-A481-1193-561D-BF9FD64418BE}"/>
                </a:ext>
              </a:extLst>
            </p:cNvPr>
            <p:cNvCxnSpPr>
              <a:cxnSpLocks/>
            </p:cNvCxnSpPr>
            <p:nvPr/>
          </p:nvCxnSpPr>
          <p:spPr>
            <a:xfrm>
              <a:off x="2088998" y="3156154"/>
              <a:ext cx="0" cy="39329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8EC9C6C7-4289-0FAE-32B7-1FB5494B2766}"/>
                </a:ext>
              </a:extLst>
            </p:cNvPr>
            <p:cNvCxnSpPr>
              <a:cxnSpLocks/>
            </p:cNvCxnSpPr>
            <p:nvPr/>
          </p:nvCxnSpPr>
          <p:spPr>
            <a:xfrm>
              <a:off x="5111803" y="3156154"/>
              <a:ext cx="0" cy="39329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51BEC247-7B76-067F-CF11-3905755AEAEC}"/>
                </a:ext>
              </a:extLst>
            </p:cNvPr>
            <p:cNvCxnSpPr>
              <a:cxnSpLocks/>
            </p:cNvCxnSpPr>
            <p:nvPr/>
          </p:nvCxnSpPr>
          <p:spPr>
            <a:xfrm>
              <a:off x="2345546" y="5427405"/>
              <a:ext cx="0" cy="39329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3856A61-25E2-86EF-45F4-8D4911D8FD12}"/>
                </a:ext>
              </a:extLst>
            </p:cNvPr>
            <p:cNvCxnSpPr>
              <a:cxnSpLocks/>
            </p:cNvCxnSpPr>
            <p:nvPr/>
          </p:nvCxnSpPr>
          <p:spPr>
            <a:xfrm>
              <a:off x="5806501" y="5378244"/>
              <a:ext cx="0" cy="39329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C0497A03-9B3D-86A3-3B4D-4DB6057E91D5}"/>
                </a:ext>
              </a:extLst>
            </p:cNvPr>
            <p:cNvCxnSpPr>
              <a:cxnSpLocks/>
            </p:cNvCxnSpPr>
            <p:nvPr/>
          </p:nvCxnSpPr>
          <p:spPr>
            <a:xfrm>
              <a:off x="5806501" y="4886630"/>
              <a:ext cx="0" cy="39329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3" name="Connector: Elbow 52">
              <a:extLst>
                <a:ext uri="{FF2B5EF4-FFF2-40B4-BE49-F238E27FC236}">
                  <a16:creationId xmlns:a16="http://schemas.microsoft.com/office/drawing/2014/main" id="{F125A998-DEE5-94A4-DD57-F9AF2B895AA1}"/>
                </a:ext>
              </a:extLst>
            </p:cNvPr>
            <p:cNvCxnSpPr>
              <a:stCxn id="19" idx="2"/>
              <a:endCxn id="22" idx="0"/>
            </p:cNvCxnSpPr>
            <p:nvPr/>
          </p:nvCxnSpPr>
          <p:spPr>
            <a:xfrm rot="16200000" flipH="1">
              <a:off x="2710307" y="3398714"/>
              <a:ext cx="286255" cy="1548706"/>
            </a:xfrm>
            <a:prstGeom prst="bentConnector3">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Connector: Elbow 55">
              <a:extLst>
                <a:ext uri="{FF2B5EF4-FFF2-40B4-BE49-F238E27FC236}">
                  <a16:creationId xmlns:a16="http://schemas.microsoft.com/office/drawing/2014/main" id="{0DC4E249-5E55-C7CE-13F3-115E45905676}"/>
                </a:ext>
              </a:extLst>
            </p:cNvPr>
            <p:cNvCxnSpPr>
              <a:cxnSpLocks/>
              <a:stCxn id="21" idx="2"/>
              <a:endCxn id="22" idx="0"/>
            </p:cNvCxnSpPr>
            <p:nvPr/>
          </p:nvCxnSpPr>
          <p:spPr>
            <a:xfrm rot="5400000">
              <a:off x="4221710" y="3436018"/>
              <a:ext cx="286255" cy="1474099"/>
            </a:xfrm>
            <a:prstGeom prst="bentConnector3">
              <a:avLst>
                <a:gd name="adj1" fmla="val 50000"/>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Connector: Elbow 59">
              <a:extLst>
                <a:ext uri="{FF2B5EF4-FFF2-40B4-BE49-F238E27FC236}">
                  <a16:creationId xmlns:a16="http://schemas.microsoft.com/office/drawing/2014/main" id="{75980452-4C3E-EDE8-9A51-DCAAD4381CE9}"/>
                </a:ext>
              </a:extLst>
            </p:cNvPr>
            <p:cNvCxnSpPr>
              <a:cxnSpLocks/>
              <a:stCxn id="33" idx="1"/>
              <a:endCxn id="24" idx="0"/>
            </p:cNvCxnSpPr>
            <p:nvPr/>
          </p:nvCxnSpPr>
          <p:spPr>
            <a:xfrm rot="10800000" flipV="1">
              <a:off x="2345547" y="4961817"/>
              <a:ext cx="2189754" cy="331975"/>
            </a:xfrm>
            <a:prstGeom prst="bentConnector2">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Connector: Elbow 63">
              <a:extLst>
                <a:ext uri="{FF2B5EF4-FFF2-40B4-BE49-F238E27FC236}">
                  <a16:creationId xmlns:a16="http://schemas.microsoft.com/office/drawing/2014/main" id="{C2BAB271-8370-A97C-4DC9-BAB8C5BAD48C}"/>
                </a:ext>
              </a:extLst>
            </p:cNvPr>
            <p:cNvCxnSpPr>
              <a:cxnSpLocks/>
              <a:stCxn id="22" idx="2"/>
              <a:endCxn id="33" idx="0"/>
            </p:cNvCxnSpPr>
            <p:nvPr/>
          </p:nvCxnSpPr>
          <p:spPr>
            <a:xfrm rot="16200000" flipH="1">
              <a:off x="4604553" y="3613749"/>
              <a:ext cx="234143" cy="2187674"/>
            </a:xfrm>
            <a:prstGeom prst="bentConnector3">
              <a:avLst>
                <a:gd name="adj1" fmla="val 50000"/>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F51857B8-892A-8410-2807-65CBC57F1EC3}"/>
                </a:ext>
              </a:extLst>
            </p:cNvPr>
            <p:cNvCxnSpPr>
              <a:cxnSpLocks/>
            </p:cNvCxnSpPr>
            <p:nvPr/>
          </p:nvCxnSpPr>
          <p:spPr>
            <a:xfrm>
              <a:off x="9961467" y="3824748"/>
              <a:ext cx="0" cy="422788"/>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0F383968-BE99-6D9A-A35F-46065871D99B}"/>
                </a:ext>
              </a:extLst>
            </p:cNvPr>
            <p:cNvCxnSpPr>
              <a:cxnSpLocks/>
              <a:stCxn id="25" idx="0"/>
            </p:cNvCxnSpPr>
            <p:nvPr/>
          </p:nvCxnSpPr>
          <p:spPr>
            <a:xfrm flipH="1">
              <a:off x="9954799" y="5293793"/>
              <a:ext cx="6668" cy="540775"/>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Connector: Elbow 72">
              <a:extLst>
                <a:ext uri="{FF2B5EF4-FFF2-40B4-BE49-F238E27FC236}">
                  <a16:creationId xmlns:a16="http://schemas.microsoft.com/office/drawing/2014/main" id="{E1889C9F-4846-0215-9F9C-30D7A534B6F2}"/>
                </a:ext>
              </a:extLst>
            </p:cNvPr>
            <p:cNvCxnSpPr>
              <a:stCxn id="13" idx="2"/>
              <a:endCxn id="14" idx="0"/>
            </p:cNvCxnSpPr>
            <p:nvPr/>
          </p:nvCxnSpPr>
          <p:spPr>
            <a:xfrm rot="5400000">
              <a:off x="4707213" y="571053"/>
              <a:ext cx="309361" cy="2468214"/>
            </a:xfrm>
            <a:prstGeom prst="bentConnector3">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Connector: Elbow 73">
              <a:extLst>
                <a:ext uri="{FF2B5EF4-FFF2-40B4-BE49-F238E27FC236}">
                  <a16:creationId xmlns:a16="http://schemas.microsoft.com/office/drawing/2014/main" id="{CD7F1F34-1156-299F-10E5-860C6B0A7680}"/>
                </a:ext>
              </a:extLst>
            </p:cNvPr>
            <p:cNvCxnSpPr>
              <a:cxnSpLocks/>
            </p:cNvCxnSpPr>
            <p:nvPr/>
          </p:nvCxnSpPr>
          <p:spPr>
            <a:xfrm rot="16200000" flipH="1">
              <a:off x="7806838" y="-70191"/>
              <a:ext cx="443791" cy="3865467"/>
            </a:xfrm>
            <a:prstGeom prst="bentConnector3">
              <a:avLst>
                <a:gd name="adj1" fmla="val 36707"/>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Connector: Elbow 86">
              <a:extLst>
                <a:ext uri="{FF2B5EF4-FFF2-40B4-BE49-F238E27FC236}">
                  <a16:creationId xmlns:a16="http://schemas.microsoft.com/office/drawing/2014/main" id="{410DFB74-80B7-826E-866E-7D16E779B324}"/>
                </a:ext>
              </a:extLst>
            </p:cNvPr>
            <p:cNvCxnSpPr>
              <a:cxnSpLocks/>
              <a:stCxn id="16" idx="2"/>
              <a:endCxn id="17" idx="0"/>
            </p:cNvCxnSpPr>
            <p:nvPr/>
          </p:nvCxnSpPr>
          <p:spPr>
            <a:xfrm rot="5400000">
              <a:off x="2746883" y="2240989"/>
              <a:ext cx="213103" cy="1548705"/>
            </a:xfrm>
            <a:prstGeom prst="bentConnector3">
              <a:avLst>
                <a:gd name="adj1" fmla="val 50000"/>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Connector: Elbow 90">
              <a:extLst>
                <a:ext uri="{FF2B5EF4-FFF2-40B4-BE49-F238E27FC236}">
                  <a16:creationId xmlns:a16="http://schemas.microsoft.com/office/drawing/2014/main" id="{0A4B3984-EA30-31F6-4995-E52C3B38CB1C}"/>
                </a:ext>
              </a:extLst>
            </p:cNvPr>
            <p:cNvCxnSpPr>
              <a:cxnSpLocks/>
              <a:stCxn id="16" idx="2"/>
              <a:endCxn id="18" idx="0"/>
            </p:cNvCxnSpPr>
            <p:nvPr/>
          </p:nvCxnSpPr>
          <p:spPr>
            <a:xfrm rot="16200000" flipH="1">
              <a:off x="4258285" y="2278291"/>
              <a:ext cx="213103" cy="1474100"/>
            </a:xfrm>
            <a:prstGeom prst="bentConnector3">
              <a:avLst>
                <a:gd name="adj1" fmla="val 50000"/>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B5A4449E-E828-7277-957F-CB0F443609BE}"/>
                </a:ext>
              </a:extLst>
            </p:cNvPr>
            <p:cNvCxnSpPr>
              <a:cxnSpLocks/>
              <a:stCxn id="33" idx="3"/>
              <a:endCxn id="25" idx="0"/>
            </p:cNvCxnSpPr>
            <p:nvPr/>
          </p:nvCxnSpPr>
          <p:spPr>
            <a:xfrm>
              <a:off x="7095621" y="4961818"/>
              <a:ext cx="2865846" cy="331975"/>
            </a:xfrm>
            <a:prstGeom prst="bentConnector2">
              <a:avLst/>
            </a:prstGeom>
            <a:ln w="19050">
              <a:solidFill>
                <a:schemeClr val="tx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56E3CEE7-72F2-B2C3-89BA-733E2B24B874}"/>
              </a:ext>
            </a:extLst>
          </p:cNvPr>
          <p:cNvSpPr>
            <a:spLocks noGrp="1"/>
          </p:cNvSpPr>
          <p:nvPr>
            <p:ph type="title"/>
          </p:nvPr>
        </p:nvSpPr>
        <p:spPr>
          <a:xfrm>
            <a:off x="838200" y="121427"/>
            <a:ext cx="10515600" cy="466751"/>
          </a:xfrm>
        </p:spPr>
        <p:txBody>
          <a:bodyPr/>
          <a:lstStyle/>
          <a:p>
            <a:r>
              <a:rPr lang="en-US" sz="2800"/>
              <a:t>ESC/ERS: Treatment of Patients With I/H/D PAH or PAH-CTD</a:t>
            </a:r>
          </a:p>
        </p:txBody>
      </p:sp>
      <p:sp>
        <p:nvSpPr>
          <p:cNvPr id="12" name="Text Placeholder 11">
            <a:extLst>
              <a:ext uri="{FF2B5EF4-FFF2-40B4-BE49-F238E27FC236}">
                <a16:creationId xmlns:a16="http://schemas.microsoft.com/office/drawing/2014/main" id="{9B9CB16F-02A7-2AF4-D765-4B93149AD34B}"/>
              </a:ext>
            </a:extLst>
          </p:cNvPr>
          <p:cNvSpPr>
            <a:spLocks noGrp="1"/>
          </p:cNvSpPr>
          <p:nvPr>
            <p:ph idx="1"/>
          </p:nvPr>
        </p:nvSpPr>
        <p:spPr>
          <a:xfrm>
            <a:off x="838200" y="6564893"/>
            <a:ext cx="10515600" cy="293107"/>
          </a:xfrm>
        </p:spPr>
        <p:txBody>
          <a:bodyPr/>
          <a:lstStyle/>
          <a:p>
            <a:pPr marL="0" indent="0">
              <a:buNone/>
            </a:pPr>
            <a:r>
              <a:rPr lang="de-CH" sz="1000">
                <a:latin typeface="Arial" pitchFamily="34" charset="0"/>
                <a:cs typeface="Arial" pitchFamily="34" charset="0"/>
              </a:rPr>
              <a:t>Humbert M, et al.</a:t>
            </a:r>
            <a:r>
              <a:rPr lang="en-US" sz="1000">
                <a:latin typeface="Arial" pitchFamily="34" charset="0"/>
                <a:cs typeface="Arial" pitchFamily="34" charset="0"/>
              </a:rPr>
              <a:t> </a:t>
            </a:r>
            <a:r>
              <a:rPr lang="en-US" sz="1000" i="1" err="1">
                <a:latin typeface="Arial" pitchFamily="34" charset="0"/>
                <a:cs typeface="Arial" pitchFamily="34" charset="0"/>
              </a:rPr>
              <a:t>Eur</a:t>
            </a:r>
            <a:r>
              <a:rPr lang="en-US" sz="1000" i="1">
                <a:latin typeface="Arial" pitchFamily="34" charset="0"/>
                <a:cs typeface="Arial" pitchFamily="34" charset="0"/>
              </a:rPr>
              <a:t> Heart J</a:t>
            </a:r>
            <a:r>
              <a:rPr lang="en-US" sz="1000">
                <a:latin typeface="Arial" pitchFamily="34" charset="0"/>
                <a:cs typeface="Arial" pitchFamily="34" charset="0"/>
              </a:rPr>
              <a:t>. 2022;43(38):3618-3731. Humbert M, et al. </a:t>
            </a:r>
            <a:r>
              <a:rPr lang="en-US" sz="1000" i="1" err="1">
                <a:latin typeface="Arial" pitchFamily="34" charset="0"/>
                <a:cs typeface="Arial" pitchFamily="34" charset="0"/>
              </a:rPr>
              <a:t>Eur</a:t>
            </a:r>
            <a:r>
              <a:rPr lang="en-US" sz="1000" i="1">
                <a:latin typeface="Arial" pitchFamily="34" charset="0"/>
                <a:cs typeface="Arial" pitchFamily="34" charset="0"/>
              </a:rPr>
              <a:t> Respir J</a:t>
            </a:r>
            <a:r>
              <a:rPr lang="en-US" sz="1000">
                <a:latin typeface="Arial" pitchFamily="34" charset="0"/>
                <a:cs typeface="Arial" pitchFamily="34" charset="0"/>
              </a:rPr>
              <a:t>. 2023;61(1):2200879.</a:t>
            </a:r>
            <a:endParaRPr lang="en-GB" sz="1000">
              <a:latin typeface="Arial" pitchFamily="34" charset="0"/>
              <a:cs typeface="Arial" pitchFamily="34" charset="0"/>
            </a:endParaRPr>
          </a:p>
        </p:txBody>
      </p:sp>
      <p:sp>
        <p:nvSpPr>
          <p:cNvPr id="3" name="TextBox 2">
            <a:extLst>
              <a:ext uri="{FF2B5EF4-FFF2-40B4-BE49-F238E27FC236}">
                <a16:creationId xmlns:a16="http://schemas.microsoft.com/office/drawing/2014/main" id="{3681EE4B-A404-2169-72CF-DAD41AE1111C}"/>
              </a:ext>
            </a:extLst>
          </p:cNvPr>
          <p:cNvSpPr txBox="1"/>
          <p:nvPr/>
        </p:nvSpPr>
        <p:spPr>
          <a:xfrm>
            <a:off x="3124200" y="678425"/>
            <a:ext cx="5943600" cy="274320"/>
          </a:xfrm>
          <a:prstGeom prst="rect">
            <a:avLst/>
          </a:prstGeom>
          <a:solidFill>
            <a:schemeClr val="tx2"/>
          </a:solid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Diagnosis confirmed at PH center, vasoreactivity testing negative</a:t>
            </a:r>
          </a:p>
        </p:txBody>
      </p:sp>
      <p:sp>
        <p:nvSpPr>
          <p:cNvPr id="13" name="TextBox 12">
            <a:extLst>
              <a:ext uri="{FF2B5EF4-FFF2-40B4-BE49-F238E27FC236}">
                <a16:creationId xmlns:a16="http://schemas.microsoft.com/office/drawing/2014/main" id="{2A7CFE52-0FDF-F1F4-2F5F-C54667021B1C}"/>
              </a:ext>
            </a:extLst>
          </p:cNvPr>
          <p:cNvSpPr txBox="1"/>
          <p:nvPr/>
        </p:nvSpPr>
        <p:spPr>
          <a:xfrm>
            <a:off x="3124200" y="1193280"/>
            <a:ext cx="5943600" cy="457200"/>
          </a:xfrm>
          <a:prstGeom prst="rect">
            <a:avLst/>
          </a:prstGeom>
          <a:solidFill>
            <a:schemeClr val="accent3"/>
          </a:solid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General measures throughout the course of the disease</a:t>
            </a:r>
            <a:br>
              <a:rPr kumimoji="0" lang="en-US" sz="1200" b="1" i="0" u="none" strike="noStrike" kern="1200" cap="none" spc="0" normalizeH="0" baseline="0" noProof="0">
                <a:ln>
                  <a:noFill/>
                </a:ln>
                <a:solidFill>
                  <a:srgbClr val="FFFFFF"/>
                </a:solidFill>
                <a:effectLst/>
                <a:uLnTx/>
                <a:uFillTx/>
                <a:latin typeface="Arial"/>
                <a:ea typeface="+mn-ea"/>
                <a:cs typeface="+mn-cs"/>
              </a:rPr>
            </a:br>
            <a:r>
              <a:rPr kumimoji="0" lang="en-US" sz="1200" b="1" i="0" u="none" strike="noStrike" kern="1200" cap="none" spc="0" normalizeH="0" baseline="0" noProof="0">
                <a:ln>
                  <a:noFill/>
                </a:ln>
                <a:solidFill>
                  <a:srgbClr val="FFFFFF"/>
                </a:solidFill>
                <a:effectLst/>
                <a:uLnTx/>
                <a:uFillTx/>
                <a:latin typeface="Arial"/>
                <a:ea typeface="+mn-ea"/>
                <a:cs typeface="+mn-cs"/>
              </a:rPr>
              <a:t>(Class I)</a:t>
            </a:r>
          </a:p>
        </p:txBody>
      </p:sp>
      <p:sp>
        <p:nvSpPr>
          <p:cNvPr id="14" name="TextBox 13">
            <a:extLst>
              <a:ext uri="{FF2B5EF4-FFF2-40B4-BE49-F238E27FC236}">
                <a16:creationId xmlns:a16="http://schemas.microsoft.com/office/drawing/2014/main" id="{E40D6F63-06C8-58B2-272F-08B9E850AB07}"/>
              </a:ext>
            </a:extLst>
          </p:cNvPr>
          <p:cNvSpPr txBox="1"/>
          <p:nvPr/>
        </p:nvSpPr>
        <p:spPr>
          <a:xfrm>
            <a:off x="1570386" y="1959841"/>
            <a:ext cx="4114800" cy="457200"/>
          </a:xfrm>
          <a:prstGeom prst="rect">
            <a:avLst/>
          </a:prstGeom>
          <a:solidFill>
            <a:schemeClr val="tx2"/>
          </a:solidFill>
          <a:ln>
            <a:noFill/>
          </a:ln>
        </p:spPr>
        <p:txBody>
          <a:bodyPr wrap="square" lIns="91440" tIns="45720" rIns="91440" bIns="45720" rtlCol="0" anchor="ctr" anchorCtr="0">
            <a:noAutofit/>
          </a:bodyPr>
          <a:lstStyle>
            <a:defPPr>
              <a:defRPr lang="en-US"/>
            </a:defPPr>
            <a:lvl1pPr algn="ctr">
              <a:defRPr sz="12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Patient without cardiopulmonary comorbidities</a:t>
            </a:r>
          </a:p>
        </p:txBody>
      </p:sp>
      <p:sp>
        <p:nvSpPr>
          <p:cNvPr id="16" name="TextBox 15">
            <a:extLst>
              <a:ext uri="{FF2B5EF4-FFF2-40B4-BE49-F238E27FC236}">
                <a16:creationId xmlns:a16="http://schemas.microsoft.com/office/drawing/2014/main" id="{D76420FC-1EE4-C408-0F07-98815772D6D1}"/>
              </a:ext>
            </a:extLst>
          </p:cNvPr>
          <p:cNvSpPr txBox="1"/>
          <p:nvPr/>
        </p:nvSpPr>
        <p:spPr>
          <a:xfrm>
            <a:off x="2256186" y="2634470"/>
            <a:ext cx="2743200" cy="274320"/>
          </a:xfrm>
          <a:prstGeom prst="rect">
            <a:avLst/>
          </a:prstGeom>
          <a:solidFill>
            <a:schemeClr val="accent1"/>
          </a:solid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Risk (3 strata)</a:t>
            </a:r>
          </a:p>
        </p:txBody>
      </p:sp>
      <p:sp>
        <p:nvSpPr>
          <p:cNvPr id="17" name="TextBox 16">
            <a:extLst>
              <a:ext uri="{FF2B5EF4-FFF2-40B4-BE49-F238E27FC236}">
                <a16:creationId xmlns:a16="http://schemas.microsoft.com/office/drawing/2014/main" id="{00CA443E-7E49-F319-A5AD-5D00C1C2F11A}"/>
              </a:ext>
            </a:extLst>
          </p:cNvPr>
          <p:cNvSpPr txBox="1"/>
          <p:nvPr/>
        </p:nvSpPr>
        <p:spPr>
          <a:xfrm>
            <a:off x="707481" y="3121893"/>
            <a:ext cx="2743200" cy="274320"/>
          </a:xfrm>
          <a:prstGeom prst="rect">
            <a:avLst/>
          </a:prstGeom>
          <a:solidFill>
            <a:schemeClr val="tx2">
              <a:lumMod val="40000"/>
              <a:lumOff val="60000"/>
            </a:schemeClr>
          </a:solid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Low or intermediate</a:t>
            </a:r>
          </a:p>
        </p:txBody>
      </p:sp>
      <p:sp>
        <p:nvSpPr>
          <p:cNvPr id="18" name="TextBox 17">
            <a:extLst>
              <a:ext uri="{FF2B5EF4-FFF2-40B4-BE49-F238E27FC236}">
                <a16:creationId xmlns:a16="http://schemas.microsoft.com/office/drawing/2014/main" id="{7EBD6874-A2F7-D982-7FFD-73687819697B}"/>
              </a:ext>
            </a:extLst>
          </p:cNvPr>
          <p:cNvSpPr txBox="1"/>
          <p:nvPr/>
        </p:nvSpPr>
        <p:spPr>
          <a:xfrm>
            <a:off x="3730286" y="3121893"/>
            <a:ext cx="2743200" cy="274320"/>
          </a:xfrm>
          <a:prstGeom prst="rect">
            <a:avLst/>
          </a:prstGeom>
          <a:solidFill>
            <a:schemeClr val="tx2">
              <a:lumMod val="40000"/>
              <a:lumOff val="60000"/>
            </a:schemeClr>
          </a:solid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High</a:t>
            </a:r>
          </a:p>
        </p:txBody>
      </p:sp>
      <p:grpSp>
        <p:nvGrpSpPr>
          <p:cNvPr id="55" name="Group 54">
            <a:extLst>
              <a:ext uri="{FF2B5EF4-FFF2-40B4-BE49-F238E27FC236}">
                <a16:creationId xmlns:a16="http://schemas.microsoft.com/office/drawing/2014/main" id="{01F1AEE0-E25C-1E9B-FA74-5C36FB448E1A}"/>
              </a:ext>
            </a:extLst>
          </p:cNvPr>
          <p:cNvGrpSpPr/>
          <p:nvPr/>
        </p:nvGrpSpPr>
        <p:grpSpPr>
          <a:xfrm>
            <a:off x="707481" y="3572740"/>
            <a:ext cx="5766005" cy="457200"/>
            <a:chOff x="250574" y="3572740"/>
            <a:chExt cx="5766005" cy="457200"/>
          </a:xfrm>
        </p:grpSpPr>
        <p:sp>
          <p:nvSpPr>
            <p:cNvPr id="19" name="TextBox 18">
              <a:extLst>
                <a:ext uri="{FF2B5EF4-FFF2-40B4-BE49-F238E27FC236}">
                  <a16:creationId xmlns:a16="http://schemas.microsoft.com/office/drawing/2014/main" id="{10CC5689-4C52-40FA-A884-4EEC55B5280F}"/>
                </a:ext>
              </a:extLst>
            </p:cNvPr>
            <p:cNvSpPr txBox="1"/>
            <p:nvPr/>
          </p:nvSpPr>
          <p:spPr>
            <a:xfrm>
              <a:off x="250574" y="3572740"/>
              <a:ext cx="2743200" cy="457200"/>
            </a:xfrm>
            <a:prstGeom prst="rect">
              <a:avLst/>
            </a:prstGeom>
            <a:solidFill>
              <a:schemeClr val="accent3"/>
            </a:solid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Initial ERA + PDE5i therapy</a:t>
              </a:r>
              <a:br>
                <a:rPr kumimoji="0" lang="en-US" sz="1200" b="1" i="0" u="none" strike="noStrike" kern="1200" cap="none" spc="0" normalizeH="0" baseline="0" noProof="0">
                  <a:ln>
                    <a:noFill/>
                  </a:ln>
                  <a:solidFill>
                    <a:srgbClr val="FFFFFF"/>
                  </a:solidFill>
                  <a:effectLst/>
                  <a:uLnTx/>
                  <a:uFillTx/>
                  <a:latin typeface="Arial"/>
                  <a:ea typeface="+mn-ea"/>
                  <a:cs typeface="+mn-cs"/>
                </a:rPr>
              </a:br>
              <a:r>
                <a:rPr kumimoji="0" lang="en-US" sz="1200" b="1" i="0" u="none" strike="noStrike" kern="1200" cap="none" spc="0" normalizeH="0" baseline="0" noProof="0">
                  <a:ln>
                    <a:noFill/>
                  </a:ln>
                  <a:solidFill>
                    <a:srgbClr val="FFFFFF"/>
                  </a:solidFill>
                  <a:effectLst/>
                  <a:uLnTx/>
                  <a:uFillTx/>
                  <a:latin typeface="Arial"/>
                  <a:ea typeface="+mn-ea"/>
                  <a:cs typeface="+mn-cs"/>
                </a:rPr>
                <a:t>(Class I)</a:t>
              </a:r>
            </a:p>
          </p:txBody>
        </p:sp>
        <p:sp>
          <p:nvSpPr>
            <p:cNvPr id="21" name="TextBox 20">
              <a:extLst>
                <a:ext uri="{FF2B5EF4-FFF2-40B4-BE49-F238E27FC236}">
                  <a16:creationId xmlns:a16="http://schemas.microsoft.com/office/drawing/2014/main" id="{78F7668D-06C3-479C-CEE5-028098E60BBD}"/>
                </a:ext>
              </a:extLst>
            </p:cNvPr>
            <p:cNvSpPr txBox="1"/>
            <p:nvPr/>
          </p:nvSpPr>
          <p:spPr>
            <a:xfrm>
              <a:off x="3273379" y="3572740"/>
              <a:ext cx="2743200" cy="457200"/>
            </a:xfrm>
            <a:prstGeom prst="rect">
              <a:avLst/>
            </a:prstGeom>
            <a:solidFill>
              <a:schemeClr val="accent5">
                <a:lumMod val="40000"/>
                <a:lumOff val="60000"/>
              </a:schemeClr>
            </a:solid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Initial ERA + PDE5i therapy</a:t>
              </a:r>
              <a:br>
                <a:rPr kumimoji="0" lang="en-US" sz="1200" b="1" i="0" u="none" strike="noStrike" kern="1200" cap="none" spc="0" normalizeH="0" baseline="0" noProof="0">
                  <a:ln>
                    <a:noFill/>
                  </a:ln>
                  <a:solidFill>
                    <a:srgbClr val="00254A"/>
                  </a:solidFill>
                  <a:effectLst/>
                  <a:uLnTx/>
                  <a:uFillTx/>
                  <a:latin typeface="Arial"/>
                  <a:ea typeface="+mn-ea"/>
                  <a:cs typeface="+mn-cs"/>
                </a:rPr>
              </a:br>
              <a:r>
                <a:rPr kumimoji="0" lang="en-US" sz="1200" b="1" i="0" u="none" strike="noStrike" kern="1200" cap="none" spc="0" normalizeH="0" baseline="0" noProof="0">
                  <a:ln>
                    <a:noFill/>
                  </a:ln>
                  <a:solidFill>
                    <a:srgbClr val="00254A"/>
                  </a:solidFill>
                  <a:effectLst/>
                  <a:uLnTx/>
                  <a:uFillTx/>
                  <a:latin typeface="Arial"/>
                  <a:ea typeface="+mn-ea"/>
                  <a:cs typeface="+mn-cs"/>
                </a:rPr>
                <a:t>and IV/SC PCA (Class </a:t>
              </a:r>
              <a:r>
                <a:rPr kumimoji="0" lang="en-US" sz="1200" b="1" i="0" u="none" strike="noStrike" kern="1200" cap="none" spc="0" normalizeH="0" baseline="0" noProof="0" err="1">
                  <a:ln>
                    <a:noFill/>
                  </a:ln>
                  <a:solidFill>
                    <a:srgbClr val="00254A"/>
                  </a:solidFill>
                  <a:effectLst/>
                  <a:uLnTx/>
                  <a:uFillTx/>
                  <a:latin typeface="Arial"/>
                  <a:ea typeface="+mn-ea"/>
                  <a:cs typeface="+mn-cs"/>
                </a:rPr>
                <a:t>IIa</a:t>
              </a:r>
              <a:r>
                <a:rPr kumimoji="0" lang="en-US" sz="1200" b="1" i="0" u="none" strike="noStrike" kern="1200" cap="none" spc="0" normalizeH="0" baseline="0" noProof="0">
                  <a:ln>
                    <a:noFill/>
                  </a:ln>
                  <a:solidFill>
                    <a:srgbClr val="00254A"/>
                  </a:solidFill>
                  <a:effectLst/>
                  <a:uLnTx/>
                  <a:uFillTx/>
                  <a:latin typeface="Arial"/>
                  <a:ea typeface="+mn-ea"/>
                  <a:cs typeface="+mn-cs"/>
                </a:rPr>
                <a:t>)</a:t>
              </a:r>
            </a:p>
          </p:txBody>
        </p:sp>
      </p:grpSp>
      <p:sp>
        <p:nvSpPr>
          <p:cNvPr id="22" name="TextBox 21">
            <a:extLst>
              <a:ext uri="{FF2B5EF4-FFF2-40B4-BE49-F238E27FC236}">
                <a16:creationId xmlns:a16="http://schemas.microsoft.com/office/drawing/2014/main" id="{5FB7308E-8D44-03DB-32C4-47FBD550F5DD}"/>
              </a:ext>
            </a:extLst>
          </p:cNvPr>
          <p:cNvSpPr txBox="1"/>
          <p:nvPr/>
        </p:nvSpPr>
        <p:spPr>
          <a:xfrm>
            <a:off x="1989720" y="4316195"/>
            <a:ext cx="3276133" cy="274320"/>
          </a:xfrm>
          <a:prstGeom prst="rect">
            <a:avLst/>
          </a:prstGeom>
          <a:solidFill>
            <a:schemeClr val="tx1">
              <a:lumMod val="65000"/>
            </a:schemeClr>
          </a:solidFill>
          <a:ln>
            <a:solidFill>
              <a:schemeClr val="tx1">
                <a:lumMod val="65000"/>
              </a:schemeClr>
            </a:solid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Regular follow-up assessment</a:t>
            </a:r>
          </a:p>
        </p:txBody>
      </p:sp>
      <p:sp>
        <p:nvSpPr>
          <p:cNvPr id="23" name="TextBox 22">
            <a:extLst>
              <a:ext uri="{FF2B5EF4-FFF2-40B4-BE49-F238E27FC236}">
                <a16:creationId xmlns:a16="http://schemas.microsoft.com/office/drawing/2014/main" id="{49E73ECD-6599-3DF7-7F42-48ED8F7FC3E0}"/>
              </a:ext>
            </a:extLst>
          </p:cNvPr>
          <p:cNvSpPr txBox="1"/>
          <p:nvPr/>
        </p:nvSpPr>
        <p:spPr>
          <a:xfrm>
            <a:off x="4535301" y="5293793"/>
            <a:ext cx="2560320" cy="274320"/>
          </a:xfrm>
          <a:prstGeom prst="rect">
            <a:avLst/>
          </a:prstGeom>
          <a:solidFill>
            <a:schemeClr val="tx2">
              <a:lumMod val="40000"/>
              <a:lumOff val="60000"/>
            </a:schemeClr>
          </a:solidFill>
          <a:ln>
            <a:noFill/>
          </a:ln>
        </p:spPr>
        <p:txBody>
          <a:bodyPr wrap="square" lIns="91440" tIns="45720" rIns="91440" bIns="45720" rtlCol="0" anchor="ctr" anchorCtr="0">
            <a:noAutofit/>
          </a:bodyPr>
          <a:lstStyle>
            <a:defPPr>
              <a:defRPr lang="en-US"/>
            </a:defPPr>
            <a:lvl1pPr algn="ctr">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Intermediate low</a:t>
            </a:r>
          </a:p>
        </p:txBody>
      </p:sp>
      <p:sp>
        <p:nvSpPr>
          <p:cNvPr id="24" name="TextBox 23">
            <a:extLst>
              <a:ext uri="{FF2B5EF4-FFF2-40B4-BE49-F238E27FC236}">
                <a16:creationId xmlns:a16="http://schemas.microsoft.com/office/drawing/2014/main" id="{A2786BE8-2659-9649-0A43-9D8AC0B4D957}"/>
              </a:ext>
            </a:extLst>
          </p:cNvPr>
          <p:cNvSpPr txBox="1"/>
          <p:nvPr/>
        </p:nvSpPr>
        <p:spPr>
          <a:xfrm>
            <a:off x="1065387" y="5293793"/>
            <a:ext cx="2560320" cy="274320"/>
          </a:xfrm>
          <a:prstGeom prst="rect">
            <a:avLst/>
          </a:prstGeom>
          <a:solidFill>
            <a:schemeClr val="tx2">
              <a:lumMod val="40000"/>
              <a:lumOff val="60000"/>
            </a:schemeClr>
          </a:solidFill>
          <a:ln>
            <a:noFill/>
          </a:ln>
        </p:spPr>
        <p:txBody>
          <a:bodyPr wrap="square" lIns="91440" tIns="45720" rIns="91440" bIns="45720" rtlCol="0" anchor="ctr" anchorCtr="0">
            <a:noAutofit/>
          </a:bodyPr>
          <a:lstStyle>
            <a:defPPr>
              <a:defRPr lang="en-US"/>
            </a:defPPr>
            <a:lvl1pPr algn="ctr">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Low</a:t>
            </a:r>
          </a:p>
        </p:txBody>
      </p:sp>
      <p:sp>
        <p:nvSpPr>
          <p:cNvPr id="25" name="TextBox 24">
            <a:extLst>
              <a:ext uri="{FF2B5EF4-FFF2-40B4-BE49-F238E27FC236}">
                <a16:creationId xmlns:a16="http://schemas.microsoft.com/office/drawing/2014/main" id="{FA58E9DA-1E42-43EA-60CE-D8A7651ED350}"/>
              </a:ext>
            </a:extLst>
          </p:cNvPr>
          <p:cNvSpPr txBox="1"/>
          <p:nvPr/>
        </p:nvSpPr>
        <p:spPr>
          <a:xfrm>
            <a:off x="8681307" y="5293793"/>
            <a:ext cx="2560320" cy="274320"/>
          </a:xfrm>
          <a:prstGeom prst="rect">
            <a:avLst/>
          </a:prstGeom>
          <a:solidFill>
            <a:schemeClr val="tx2">
              <a:lumMod val="40000"/>
              <a:lumOff val="60000"/>
            </a:schemeClr>
          </a:solidFill>
          <a:ln>
            <a:noFill/>
          </a:ln>
        </p:spPr>
        <p:txBody>
          <a:bodyPr wrap="square" lIns="91440" tIns="45720" rIns="91440" bIns="45720" rtlCol="0" anchor="ctr" anchorCtr="0">
            <a:noAutofit/>
          </a:bodyPr>
          <a:lstStyle>
            <a:defPPr>
              <a:defRPr lang="en-US"/>
            </a:defPPr>
            <a:lvl1pPr algn="ctr">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Intermediate high or high</a:t>
            </a:r>
          </a:p>
        </p:txBody>
      </p:sp>
      <p:sp>
        <p:nvSpPr>
          <p:cNvPr id="26" name="TextBox 25">
            <a:extLst>
              <a:ext uri="{FF2B5EF4-FFF2-40B4-BE49-F238E27FC236}">
                <a16:creationId xmlns:a16="http://schemas.microsoft.com/office/drawing/2014/main" id="{F3602821-D8D8-D9AC-7D15-44A68535F3A6}"/>
              </a:ext>
            </a:extLst>
          </p:cNvPr>
          <p:cNvSpPr txBox="1"/>
          <p:nvPr/>
        </p:nvSpPr>
        <p:spPr>
          <a:xfrm>
            <a:off x="707481" y="5837903"/>
            <a:ext cx="3276133" cy="457200"/>
          </a:xfrm>
          <a:prstGeom prst="rect">
            <a:avLst/>
          </a:prstGeom>
          <a:solidFill>
            <a:schemeClr val="accent3"/>
          </a:solidFill>
          <a:ln>
            <a:noFill/>
          </a:ln>
        </p:spPr>
        <p:txBody>
          <a:bodyPr wrap="square" lIns="91440" tIns="45720" rIns="91440" bIns="45720" rtlCol="0" anchor="ctr" anchorCtr="0">
            <a:noAutofit/>
          </a:bodyPr>
          <a:lstStyle>
            <a:defPPr>
              <a:defRPr lang="en-US"/>
            </a:defPPr>
            <a:lvl1pPr algn="ctr">
              <a:defRPr sz="12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a:ea typeface="+mn-ea"/>
                <a:cs typeface="+mn-cs"/>
              </a:rPr>
              <a:t>Continue initial therapy</a:t>
            </a:r>
            <a:br>
              <a:rPr kumimoji="0" lang="en-US" sz="1200" b="1" i="0" u="none" strike="noStrike" kern="1200" cap="none" spc="0" normalizeH="0" baseline="0" noProof="0">
                <a:ln>
                  <a:noFill/>
                </a:ln>
                <a:effectLst/>
                <a:uLnTx/>
                <a:uFillTx/>
                <a:latin typeface="Arial"/>
                <a:ea typeface="+mn-ea"/>
                <a:cs typeface="+mn-cs"/>
              </a:rPr>
            </a:br>
            <a:r>
              <a:rPr kumimoji="0" lang="en-US" sz="1200" b="1" i="0" u="none" strike="noStrike" kern="1200" cap="none" spc="0" normalizeH="0" baseline="0" noProof="0">
                <a:ln>
                  <a:noFill/>
                </a:ln>
                <a:effectLst/>
                <a:uLnTx/>
                <a:uFillTx/>
                <a:latin typeface="Arial"/>
                <a:ea typeface="+mn-ea"/>
                <a:cs typeface="+mn-cs"/>
              </a:rPr>
              <a:t>(Class I)</a:t>
            </a:r>
          </a:p>
        </p:txBody>
      </p:sp>
      <p:sp>
        <p:nvSpPr>
          <p:cNvPr id="29" name="TextBox 28">
            <a:extLst>
              <a:ext uri="{FF2B5EF4-FFF2-40B4-BE49-F238E27FC236}">
                <a16:creationId xmlns:a16="http://schemas.microsoft.com/office/drawing/2014/main" id="{EE8B19C0-598D-BDA8-713F-C48DF840DC37}"/>
              </a:ext>
            </a:extLst>
          </p:cNvPr>
          <p:cNvSpPr txBox="1"/>
          <p:nvPr/>
        </p:nvSpPr>
        <p:spPr>
          <a:xfrm>
            <a:off x="7995507" y="5837903"/>
            <a:ext cx="3931920" cy="457200"/>
          </a:xfrm>
          <a:prstGeom prst="rect">
            <a:avLst/>
          </a:prstGeom>
          <a:solidFill>
            <a:schemeClr val="accent5">
              <a:lumMod val="40000"/>
              <a:lumOff val="60000"/>
            </a:schemeClr>
          </a:solidFill>
          <a:ln>
            <a:noFill/>
          </a:ln>
        </p:spPr>
        <p:txBody>
          <a:bodyPr wrap="square" lIns="91440" tIns="45720" rIns="91440" bIns="45720" rtlCol="0" anchor="ctr" anchorCtr="0">
            <a:noAutofit/>
          </a:bodyPr>
          <a:lstStyle>
            <a:defPPr>
              <a:defRPr lang="en-US"/>
            </a:defPPr>
            <a:lvl1pPr algn="ctr">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Add IV or SC PCA and/or evaluate</a:t>
            </a:r>
            <a:br>
              <a:rPr kumimoji="0" lang="en-US" sz="1200" b="1" i="0" u="none" strike="noStrike" kern="1200" cap="none" spc="0" normalizeH="0" baseline="0" noProof="0">
                <a:ln>
                  <a:noFill/>
                </a:ln>
                <a:solidFill>
                  <a:srgbClr val="00254A"/>
                </a:solidFill>
                <a:effectLst/>
                <a:uLnTx/>
                <a:uFillTx/>
                <a:latin typeface="Arial"/>
                <a:ea typeface="+mn-ea"/>
                <a:cs typeface="+mn-cs"/>
              </a:rPr>
            </a:br>
            <a:r>
              <a:rPr kumimoji="0" lang="en-US" sz="1200" b="1" i="0" u="none" strike="noStrike" kern="1200" cap="none" spc="0" normalizeH="0" baseline="0" noProof="0">
                <a:ln>
                  <a:noFill/>
                </a:ln>
                <a:solidFill>
                  <a:srgbClr val="00254A"/>
                </a:solidFill>
                <a:effectLst/>
                <a:uLnTx/>
                <a:uFillTx/>
                <a:latin typeface="Arial"/>
                <a:ea typeface="+mn-ea"/>
                <a:cs typeface="+mn-cs"/>
              </a:rPr>
              <a:t>for lung transplantation (Class </a:t>
            </a:r>
            <a:r>
              <a:rPr kumimoji="0" lang="en-US" sz="1200" b="1" i="0" u="none" strike="noStrike" kern="1200" cap="none" spc="0" normalizeH="0" baseline="0" noProof="0" err="1">
                <a:ln>
                  <a:noFill/>
                </a:ln>
                <a:solidFill>
                  <a:srgbClr val="00254A"/>
                </a:solidFill>
                <a:effectLst/>
                <a:uLnTx/>
                <a:uFillTx/>
                <a:latin typeface="Arial"/>
                <a:ea typeface="+mn-ea"/>
                <a:cs typeface="+mn-cs"/>
              </a:rPr>
              <a:t>IIa</a:t>
            </a:r>
            <a:r>
              <a:rPr kumimoji="0" lang="en-US" sz="1200" b="1" i="0" u="none" strike="noStrike" kern="1200" cap="none" spc="0" normalizeH="0" baseline="0" noProof="0">
                <a:ln>
                  <a:noFill/>
                </a:ln>
                <a:solidFill>
                  <a:srgbClr val="00254A"/>
                </a:solidFill>
                <a:effectLst/>
                <a:uLnTx/>
                <a:uFillTx/>
                <a:latin typeface="Arial"/>
                <a:ea typeface="+mn-ea"/>
                <a:cs typeface="+mn-cs"/>
              </a:rPr>
              <a:t>)</a:t>
            </a:r>
          </a:p>
        </p:txBody>
      </p:sp>
      <p:sp>
        <p:nvSpPr>
          <p:cNvPr id="30" name="TextBox 29">
            <a:extLst>
              <a:ext uri="{FF2B5EF4-FFF2-40B4-BE49-F238E27FC236}">
                <a16:creationId xmlns:a16="http://schemas.microsoft.com/office/drawing/2014/main" id="{C4558421-5A32-231A-79EC-0A3A0B5A0612}"/>
              </a:ext>
            </a:extLst>
          </p:cNvPr>
          <p:cNvSpPr txBox="1"/>
          <p:nvPr/>
        </p:nvSpPr>
        <p:spPr>
          <a:xfrm>
            <a:off x="7995507" y="4272115"/>
            <a:ext cx="3931920" cy="457200"/>
          </a:xfrm>
          <a:prstGeom prst="rect">
            <a:avLst/>
          </a:prstGeom>
          <a:solidFill>
            <a:schemeClr val="tx1">
              <a:lumMod val="65000"/>
            </a:schemeClr>
          </a:solidFill>
          <a:ln>
            <a:solidFill>
              <a:schemeClr val="tx1">
                <a:lumMod val="65000"/>
              </a:schemeClr>
            </a:solid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Regular follow-up assessment</a:t>
            </a:r>
            <a:br>
              <a:rPr kumimoji="0" lang="en-US" sz="1200" b="1" i="0" u="none" strike="noStrike" kern="1200" cap="none" spc="0" normalizeH="0" baseline="0" noProof="0">
                <a:ln>
                  <a:noFill/>
                </a:ln>
                <a:solidFill>
                  <a:srgbClr val="FFFFFF"/>
                </a:solidFill>
                <a:effectLst/>
                <a:uLnTx/>
                <a:uFillTx/>
                <a:latin typeface="Arial"/>
                <a:ea typeface="+mn-ea"/>
                <a:cs typeface="+mn-cs"/>
              </a:rPr>
            </a:br>
            <a:r>
              <a:rPr kumimoji="0" lang="en-US" sz="1200" b="1" i="0" u="none" strike="noStrike" kern="1200" cap="none" spc="0" normalizeH="0" baseline="0" noProof="0">
                <a:ln>
                  <a:noFill/>
                </a:ln>
                <a:solidFill>
                  <a:srgbClr val="FFFFFF"/>
                </a:solidFill>
                <a:effectLst/>
                <a:uLnTx/>
                <a:uFillTx/>
                <a:latin typeface="Arial"/>
                <a:ea typeface="+mn-ea"/>
                <a:cs typeface="+mn-cs"/>
              </a:rPr>
              <a:t>and individualized therapy</a:t>
            </a:r>
          </a:p>
        </p:txBody>
      </p:sp>
      <p:sp>
        <p:nvSpPr>
          <p:cNvPr id="31" name="TextBox 30">
            <a:extLst>
              <a:ext uri="{FF2B5EF4-FFF2-40B4-BE49-F238E27FC236}">
                <a16:creationId xmlns:a16="http://schemas.microsoft.com/office/drawing/2014/main" id="{23AF6B96-2C6F-B14D-8DE6-D98D1BF7BC35}"/>
              </a:ext>
            </a:extLst>
          </p:cNvPr>
          <p:cNvSpPr txBox="1"/>
          <p:nvPr/>
        </p:nvSpPr>
        <p:spPr>
          <a:xfrm>
            <a:off x="7995507" y="3551287"/>
            <a:ext cx="3931920" cy="457200"/>
          </a:xfrm>
          <a:prstGeom prst="rect">
            <a:avLst/>
          </a:prstGeom>
          <a:solidFill>
            <a:schemeClr val="accent5">
              <a:lumMod val="40000"/>
              <a:lumOff val="60000"/>
            </a:schemeClr>
          </a:solidFill>
          <a:ln>
            <a:noFill/>
          </a:ln>
        </p:spPr>
        <p:txBody>
          <a:bodyPr wrap="square" lIns="91440" tIns="45720" rIns="91440" bIns="45720" rtlCol="0" anchor="ctr" anchorCtr="0">
            <a:noAutofit/>
          </a:bodyPr>
          <a:lstStyle>
            <a:defPPr>
              <a:defRPr lang="en-US"/>
            </a:defPPr>
            <a:lvl1pPr algn="ctr">
              <a:defRPr sz="12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Initial oral monotherapy with PDE5i or ERA</a:t>
            </a:r>
            <a:br>
              <a:rPr kumimoji="0" lang="en-US" sz="1200" b="1" i="0" u="none" strike="noStrike" kern="1200" cap="none" spc="0" normalizeH="0" baseline="0" noProof="0">
                <a:ln>
                  <a:noFill/>
                </a:ln>
                <a:solidFill>
                  <a:srgbClr val="00254A"/>
                </a:solidFill>
                <a:effectLst/>
                <a:uLnTx/>
                <a:uFillTx/>
                <a:latin typeface="Arial"/>
                <a:ea typeface="+mn-ea"/>
                <a:cs typeface="+mn-cs"/>
              </a:rPr>
            </a:br>
            <a:r>
              <a:rPr kumimoji="0" lang="en-US" sz="1200" b="1" i="0" u="none" strike="noStrike" kern="1200" cap="none" spc="0" normalizeH="0" baseline="0" noProof="0">
                <a:ln>
                  <a:noFill/>
                </a:ln>
                <a:solidFill>
                  <a:srgbClr val="00254A"/>
                </a:solidFill>
                <a:effectLst/>
                <a:uLnTx/>
                <a:uFillTx/>
                <a:latin typeface="Arial"/>
                <a:ea typeface="+mn-ea"/>
                <a:cs typeface="+mn-cs"/>
              </a:rPr>
              <a:t>(Class </a:t>
            </a:r>
            <a:r>
              <a:rPr kumimoji="0" lang="en-US" sz="1200" b="1" i="0" u="none" strike="noStrike" kern="1200" cap="none" spc="0" normalizeH="0" baseline="0" noProof="0" err="1">
                <a:ln>
                  <a:noFill/>
                </a:ln>
                <a:solidFill>
                  <a:srgbClr val="00254A"/>
                </a:solidFill>
                <a:effectLst/>
                <a:uLnTx/>
                <a:uFillTx/>
                <a:latin typeface="Arial"/>
                <a:ea typeface="+mn-ea"/>
                <a:cs typeface="+mn-cs"/>
              </a:rPr>
              <a:t>IIa</a:t>
            </a:r>
            <a:r>
              <a:rPr kumimoji="0" lang="en-US" sz="1200" b="1" i="0" u="none" strike="noStrike" kern="1200" cap="none" spc="0" normalizeH="0" baseline="0" noProof="0">
                <a:ln>
                  <a:noFill/>
                </a:ln>
                <a:solidFill>
                  <a:srgbClr val="00254A"/>
                </a:solidFill>
                <a:effectLst/>
                <a:uLnTx/>
                <a:uFillTx/>
                <a:latin typeface="Arial"/>
                <a:ea typeface="+mn-ea"/>
                <a:cs typeface="+mn-cs"/>
              </a:rPr>
              <a:t>)</a:t>
            </a:r>
          </a:p>
        </p:txBody>
      </p:sp>
      <p:sp>
        <p:nvSpPr>
          <p:cNvPr id="32" name="TextBox 31">
            <a:extLst>
              <a:ext uri="{FF2B5EF4-FFF2-40B4-BE49-F238E27FC236}">
                <a16:creationId xmlns:a16="http://schemas.microsoft.com/office/drawing/2014/main" id="{47C4EFCC-A578-8E54-31AD-82AED018D013}"/>
              </a:ext>
            </a:extLst>
          </p:cNvPr>
          <p:cNvSpPr txBox="1"/>
          <p:nvPr/>
        </p:nvSpPr>
        <p:spPr>
          <a:xfrm>
            <a:off x="7949787" y="2094271"/>
            <a:ext cx="4023360" cy="457200"/>
          </a:xfrm>
          <a:prstGeom prst="rect">
            <a:avLst/>
          </a:prstGeom>
          <a:solidFill>
            <a:schemeClr val="tx2"/>
          </a:solidFill>
          <a:ln>
            <a:noFill/>
          </a:ln>
        </p:spPr>
        <p:txBody>
          <a:bodyPr wrap="square" lIns="91440" tIns="45720" rIns="91440" bIns="45720" rtlCol="0" anchor="ctr" anchorCtr="0">
            <a:noAutofit/>
          </a:bodyPr>
          <a:lstStyle>
            <a:defPPr>
              <a:defRPr lang="en-US"/>
            </a:defPPr>
            <a:lvl1pPr algn="ctr">
              <a:defRPr sz="12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Patient with cardiopulmonary comorbidities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All risk categories</a:t>
            </a:r>
          </a:p>
        </p:txBody>
      </p:sp>
      <p:sp>
        <p:nvSpPr>
          <p:cNvPr id="33" name="TextBox 32">
            <a:extLst>
              <a:ext uri="{FF2B5EF4-FFF2-40B4-BE49-F238E27FC236}">
                <a16:creationId xmlns:a16="http://schemas.microsoft.com/office/drawing/2014/main" id="{5C6C5703-B5C5-6C9A-DA54-51A5C6F13F66}"/>
              </a:ext>
            </a:extLst>
          </p:cNvPr>
          <p:cNvSpPr txBox="1"/>
          <p:nvPr/>
        </p:nvSpPr>
        <p:spPr>
          <a:xfrm>
            <a:off x="4535301" y="4824658"/>
            <a:ext cx="2560320" cy="274320"/>
          </a:xfrm>
          <a:prstGeom prst="rect">
            <a:avLst/>
          </a:prstGeom>
          <a:solidFill>
            <a:schemeClr val="accent1"/>
          </a:solidFill>
          <a:ln>
            <a:noFill/>
          </a:ln>
        </p:spPr>
        <p:txBody>
          <a:bodyPr wrap="square" lIns="91440" tIns="45720" rIns="91440" bIns="45720" rtlCol="0" anchor="ctr" anchorCtr="0">
            <a:noAutofit/>
          </a:bodyPr>
          <a:lstStyle>
            <a:defPPr>
              <a:defRPr lang="en-US"/>
            </a:defPPr>
            <a:lvl1pPr algn="ctr">
              <a:defRPr sz="1200" b="1">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a:ea typeface="+mn-ea"/>
                <a:cs typeface="+mn-cs"/>
              </a:rPr>
              <a:t>Risk (4 strata)</a:t>
            </a:r>
          </a:p>
        </p:txBody>
      </p:sp>
      <p:grpSp>
        <p:nvGrpSpPr>
          <p:cNvPr id="40" name="Group 39">
            <a:extLst>
              <a:ext uri="{FF2B5EF4-FFF2-40B4-BE49-F238E27FC236}">
                <a16:creationId xmlns:a16="http://schemas.microsoft.com/office/drawing/2014/main" id="{00D2DD3E-058E-7411-8AAF-E94E15EEF049}"/>
              </a:ext>
            </a:extLst>
          </p:cNvPr>
          <p:cNvGrpSpPr/>
          <p:nvPr/>
        </p:nvGrpSpPr>
        <p:grpSpPr>
          <a:xfrm>
            <a:off x="4125171" y="5782314"/>
            <a:ext cx="3481650" cy="573166"/>
            <a:chOff x="3668264" y="5782314"/>
            <a:chExt cx="3481650" cy="573166"/>
          </a:xfrm>
        </p:grpSpPr>
        <p:grpSp>
          <p:nvGrpSpPr>
            <p:cNvPr id="38" name="Group 37">
              <a:extLst>
                <a:ext uri="{FF2B5EF4-FFF2-40B4-BE49-F238E27FC236}">
                  <a16:creationId xmlns:a16="http://schemas.microsoft.com/office/drawing/2014/main" id="{72BE1F70-BEE5-4248-4397-CFE61605C24D}"/>
                </a:ext>
              </a:extLst>
            </p:cNvPr>
            <p:cNvGrpSpPr/>
            <p:nvPr/>
          </p:nvGrpSpPr>
          <p:grpSpPr>
            <a:xfrm>
              <a:off x="3668264" y="5782314"/>
              <a:ext cx="3481650" cy="573166"/>
              <a:chOff x="3668264" y="5782314"/>
              <a:chExt cx="3481650" cy="573166"/>
            </a:xfrm>
          </p:grpSpPr>
          <p:sp>
            <p:nvSpPr>
              <p:cNvPr id="37" name="Rectangle 36">
                <a:extLst>
                  <a:ext uri="{FF2B5EF4-FFF2-40B4-BE49-F238E27FC236}">
                    <a16:creationId xmlns:a16="http://schemas.microsoft.com/office/drawing/2014/main" id="{CCED8214-3035-4BDC-6899-509D6387C695}"/>
                  </a:ext>
                </a:extLst>
              </p:cNvPr>
              <p:cNvSpPr/>
              <p:nvPr/>
            </p:nvSpPr>
            <p:spPr>
              <a:xfrm>
                <a:off x="3668264" y="5782314"/>
                <a:ext cx="3481650" cy="573166"/>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2A816561-DE6C-D3C3-C657-D74D29BA41CD}"/>
                  </a:ext>
                </a:extLst>
              </p:cNvPr>
              <p:cNvSpPr txBox="1"/>
              <p:nvPr/>
            </p:nvSpPr>
            <p:spPr>
              <a:xfrm>
                <a:off x="3728123" y="5837903"/>
                <a:ext cx="1419187" cy="457200"/>
              </a:xfrm>
              <a:prstGeom prst="rect">
                <a:avLst/>
              </a:prstGeom>
              <a:solidFill>
                <a:schemeClr val="accent5">
                  <a:lumMod val="40000"/>
                  <a:lumOff val="60000"/>
                </a:schemeClr>
              </a:solidFill>
              <a:ln>
                <a:solidFill>
                  <a:schemeClr val="accent5"/>
                </a:solid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Add PRA</a:t>
                </a:r>
                <a:br>
                  <a:rPr kumimoji="0" lang="en-US" sz="1200" b="1" i="0" u="none" strike="noStrike" kern="1200" cap="none" spc="0" normalizeH="0" baseline="0" noProof="0">
                    <a:ln>
                      <a:noFill/>
                    </a:ln>
                    <a:solidFill>
                      <a:srgbClr val="00254A"/>
                    </a:solidFill>
                    <a:effectLst/>
                    <a:uLnTx/>
                    <a:uFillTx/>
                    <a:latin typeface="Arial"/>
                    <a:ea typeface="+mn-ea"/>
                    <a:cs typeface="+mn-cs"/>
                  </a:rPr>
                </a:br>
                <a:r>
                  <a:rPr kumimoji="0" lang="en-US" sz="1200" b="1" i="0" u="none" strike="noStrike" kern="1200" cap="none" spc="0" normalizeH="0" baseline="0" noProof="0">
                    <a:ln>
                      <a:noFill/>
                    </a:ln>
                    <a:solidFill>
                      <a:srgbClr val="00254A"/>
                    </a:solidFill>
                    <a:effectLst/>
                    <a:uLnTx/>
                    <a:uFillTx/>
                    <a:latin typeface="Arial"/>
                    <a:ea typeface="+mn-ea"/>
                    <a:cs typeface="+mn-cs"/>
                  </a:rPr>
                  <a:t>(Class IIb)</a:t>
                </a:r>
              </a:p>
            </p:txBody>
          </p:sp>
          <p:sp>
            <p:nvSpPr>
              <p:cNvPr id="28" name="TextBox 27">
                <a:extLst>
                  <a:ext uri="{FF2B5EF4-FFF2-40B4-BE49-F238E27FC236}">
                    <a16:creationId xmlns:a16="http://schemas.microsoft.com/office/drawing/2014/main" id="{981A0582-98AB-6DE4-EC34-C0DF79081BF0}"/>
                  </a:ext>
                </a:extLst>
              </p:cNvPr>
              <p:cNvSpPr txBox="1"/>
              <p:nvPr/>
            </p:nvSpPr>
            <p:spPr>
              <a:xfrm>
                <a:off x="5404227" y="5837903"/>
                <a:ext cx="1707175" cy="457200"/>
              </a:xfrm>
              <a:prstGeom prst="rect">
                <a:avLst/>
              </a:prstGeom>
              <a:solidFill>
                <a:schemeClr val="accent5">
                  <a:lumMod val="40000"/>
                  <a:lumOff val="60000"/>
                </a:schemeClr>
              </a:solidFill>
              <a:ln>
                <a:solidFill>
                  <a:schemeClr val="accent5"/>
                </a:solid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54A"/>
                    </a:solidFill>
                    <a:effectLst/>
                    <a:uLnTx/>
                    <a:uFillTx/>
                    <a:latin typeface="Arial"/>
                    <a:ea typeface="+mn-ea"/>
                    <a:cs typeface="+mn-cs"/>
                  </a:rPr>
                  <a:t>Switch from PDE5i to SGC (Class IIb)</a:t>
                </a:r>
              </a:p>
            </p:txBody>
          </p:sp>
        </p:grpSp>
        <p:sp>
          <p:nvSpPr>
            <p:cNvPr id="39" name="TextBox 38">
              <a:extLst>
                <a:ext uri="{FF2B5EF4-FFF2-40B4-BE49-F238E27FC236}">
                  <a16:creationId xmlns:a16="http://schemas.microsoft.com/office/drawing/2014/main" id="{EC3C14A2-AEA4-CC94-D8D0-D9C0F08AD56F}"/>
                </a:ext>
              </a:extLst>
            </p:cNvPr>
            <p:cNvSpPr txBox="1"/>
            <p:nvPr/>
          </p:nvSpPr>
          <p:spPr>
            <a:xfrm>
              <a:off x="5118805" y="5947410"/>
              <a:ext cx="309700"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a:ln>
                    <a:noFill/>
                  </a:ln>
                  <a:solidFill>
                    <a:srgbClr val="FFFFFF"/>
                  </a:solidFill>
                  <a:effectLst/>
                  <a:uLnTx/>
                  <a:uFillTx/>
                  <a:latin typeface="Arial"/>
                  <a:ea typeface="+mn-ea"/>
                  <a:cs typeface="+mn-cs"/>
                </a:rPr>
                <a:t>or</a:t>
              </a:r>
            </a:p>
          </p:txBody>
        </p:sp>
      </p:grpSp>
      <p:sp>
        <p:nvSpPr>
          <p:cNvPr id="7" name="Oval 6">
            <a:extLst>
              <a:ext uri="{FF2B5EF4-FFF2-40B4-BE49-F238E27FC236}">
                <a16:creationId xmlns:a16="http://schemas.microsoft.com/office/drawing/2014/main" id="{9F90FC78-F73A-B4C5-651F-82311BF8AEA2}"/>
              </a:ext>
            </a:extLst>
          </p:cNvPr>
          <p:cNvSpPr/>
          <p:nvPr/>
        </p:nvSpPr>
        <p:spPr>
          <a:xfrm>
            <a:off x="8853146" y="1985337"/>
            <a:ext cx="1948721" cy="2863122"/>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FFFF"/>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64029621-2833-0893-5533-FB485B5D6173}"/>
              </a:ext>
            </a:extLst>
          </p:cNvPr>
          <p:cNvGrpSpPr/>
          <p:nvPr/>
        </p:nvGrpSpPr>
        <p:grpSpPr>
          <a:xfrm>
            <a:off x="5685187" y="2180503"/>
            <a:ext cx="3172210" cy="929381"/>
            <a:chOff x="2551794" y="3650114"/>
            <a:chExt cx="1465570" cy="417554"/>
          </a:xfrm>
        </p:grpSpPr>
        <p:cxnSp>
          <p:nvCxnSpPr>
            <p:cNvPr id="6" name="Straight Connector 5">
              <a:extLst>
                <a:ext uri="{FF2B5EF4-FFF2-40B4-BE49-F238E27FC236}">
                  <a16:creationId xmlns:a16="http://schemas.microsoft.com/office/drawing/2014/main" id="{7FB09A40-EFB7-73B8-59B5-9942921E8464}"/>
                </a:ext>
              </a:extLst>
            </p:cNvPr>
            <p:cNvCxnSpPr>
              <a:cxnSpLocks/>
            </p:cNvCxnSpPr>
            <p:nvPr/>
          </p:nvCxnSpPr>
          <p:spPr>
            <a:xfrm>
              <a:off x="2984823" y="3655448"/>
              <a:ext cx="1032541" cy="412220"/>
            </a:xfrm>
            <a:prstGeom prst="line">
              <a:avLst/>
            </a:prstGeom>
            <a:ln w="38100">
              <a:solidFill>
                <a:schemeClr val="accent2"/>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F942294-E371-32CB-4992-7DD6C2972794}"/>
                </a:ext>
              </a:extLst>
            </p:cNvPr>
            <p:cNvCxnSpPr>
              <a:cxnSpLocks/>
            </p:cNvCxnSpPr>
            <p:nvPr/>
          </p:nvCxnSpPr>
          <p:spPr>
            <a:xfrm>
              <a:off x="2551794" y="3650114"/>
              <a:ext cx="412912" cy="0"/>
            </a:xfrm>
            <a:prstGeom prst="line">
              <a:avLst/>
            </a:prstGeom>
            <a:ln w="38100">
              <a:solidFill>
                <a:schemeClr val="accent2"/>
              </a:solidFill>
            </a:ln>
          </p:spPr>
          <p:style>
            <a:lnRef idx="2">
              <a:schemeClr val="dk1"/>
            </a:lnRef>
            <a:fillRef idx="0">
              <a:schemeClr val="dk1"/>
            </a:fillRef>
            <a:effectRef idx="1">
              <a:schemeClr val="dk1"/>
            </a:effectRef>
            <a:fontRef idx="minor">
              <a:schemeClr val="tx1"/>
            </a:fontRef>
          </p:style>
        </p:cxnSp>
      </p:grpSp>
      <p:sp>
        <p:nvSpPr>
          <p:cNvPr id="4" name="TextBox 3">
            <a:extLst>
              <a:ext uri="{FF2B5EF4-FFF2-40B4-BE49-F238E27FC236}">
                <a16:creationId xmlns:a16="http://schemas.microsoft.com/office/drawing/2014/main" id="{7E919BC3-8292-96DD-096A-F0099AFDA962}"/>
              </a:ext>
            </a:extLst>
          </p:cNvPr>
          <p:cNvSpPr txBox="1"/>
          <p:nvPr/>
        </p:nvSpPr>
        <p:spPr>
          <a:xfrm>
            <a:off x="8935155" y="2537135"/>
            <a:ext cx="1439818"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u="none" strike="noStrike" kern="1200" cap="none" spc="0" normalizeH="0" baseline="0" noProof="0">
                <a:ln>
                  <a:noFill/>
                </a:ln>
                <a:solidFill>
                  <a:schemeClr val="accent1"/>
                </a:solidFill>
                <a:effectLst/>
                <a:uLnTx/>
                <a:uFillTx/>
                <a:latin typeface="Avenir Black" panose="02000503020000020003" pitchFamily="2" charset="0"/>
              </a:rPr>
              <a:t>❓</a:t>
            </a:r>
          </a:p>
        </p:txBody>
      </p:sp>
      <p:sp>
        <p:nvSpPr>
          <p:cNvPr id="5" name="TextBox 4">
            <a:extLst>
              <a:ext uri="{FF2B5EF4-FFF2-40B4-BE49-F238E27FC236}">
                <a16:creationId xmlns:a16="http://schemas.microsoft.com/office/drawing/2014/main" id="{24ACEBB6-28F9-4BCE-81AF-01AB29D0583E}"/>
              </a:ext>
            </a:extLst>
          </p:cNvPr>
          <p:cNvSpPr txBox="1"/>
          <p:nvPr/>
        </p:nvSpPr>
        <p:spPr>
          <a:xfrm>
            <a:off x="9144001" y="686303"/>
            <a:ext cx="2830118" cy="1038701"/>
          </a:xfrm>
          <a:prstGeom prst="ellipse">
            <a:avLst/>
          </a:prstGeom>
          <a:solidFill>
            <a:schemeClr val="accent1"/>
          </a:solidFill>
          <a:ln w="38100">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chemeClr val="bg1"/>
                </a:solidFill>
                <a:effectLst/>
                <a:uLnTx/>
                <a:uFillTx/>
                <a:latin typeface="Arial"/>
                <a:ea typeface="+mn-ea"/>
                <a:cs typeface="+mn-cs"/>
              </a:rPr>
              <a:t>Newest treatment add-on: activin signaling inhibition. Look for updated 7WS algorithm in fall 2024</a:t>
            </a:r>
          </a:p>
        </p:txBody>
      </p:sp>
    </p:spTree>
    <p:extLst>
      <p:ext uri="{BB962C8B-B14F-4D97-AF65-F5344CB8AC3E}">
        <p14:creationId xmlns:p14="http://schemas.microsoft.com/office/powerpoint/2010/main" val="389935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7A25949A-1C86-87C4-2FC6-8199014FBAC6}"/>
              </a:ext>
            </a:extLst>
          </p:cNvPr>
          <p:cNvGraphicFramePr/>
          <p:nvPr>
            <p:extLst>
              <p:ext uri="{D42A27DB-BD31-4B8C-83A1-F6EECF244321}">
                <p14:modId xmlns:p14="http://schemas.microsoft.com/office/powerpoint/2010/main" val="1126249226"/>
              </p:ext>
            </p:extLst>
          </p:nvPr>
        </p:nvGraphicFramePr>
        <p:xfrm>
          <a:off x="530019" y="1773956"/>
          <a:ext cx="5118370" cy="406348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3BE6360-5744-2022-977E-D1D42886BA45}"/>
              </a:ext>
            </a:extLst>
          </p:cNvPr>
          <p:cNvSpPr>
            <a:spLocks noGrp="1"/>
          </p:cNvSpPr>
          <p:nvPr>
            <p:ph type="title"/>
          </p:nvPr>
        </p:nvSpPr>
        <p:spPr/>
        <p:txBody>
          <a:bodyPr/>
          <a:lstStyle/>
          <a:p>
            <a:r>
              <a:rPr lang="en-GB"/>
              <a:t>REVEAL Registry Analysis: </a:t>
            </a:r>
            <a:br>
              <a:rPr lang="en-GB"/>
            </a:br>
            <a:r>
              <a:rPr lang="en-GB"/>
              <a:t>Prognostic Factors</a:t>
            </a:r>
          </a:p>
        </p:txBody>
      </p:sp>
      <p:sp>
        <p:nvSpPr>
          <p:cNvPr id="21" name="Text Placeholder 20">
            <a:extLst>
              <a:ext uri="{FF2B5EF4-FFF2-40B4-BE49-F238E27FC236}">
                <a16:creationId xmlns:a16="http://schemas.microsoft.com/office/drawing/2014/main" id="{6F214F78-3EA1-0201-E962-3D3987AEE9AA}"/>
              </a:ext>
            </a:extLst>
          </p:cNvPr>
          <p:cNvSpPr>
            <a:spLocks noGrp="1"/>
          </p:cNvSpPr>
          <p:nvPr>
            <p:ph idx="1"/>
          </p:nvPr>
        </p:nvSpPr>
        <p:spPr>
          <a:xfrm>
            <a:off x="838200" y="6511829"/>
            <a:ext cx="10515600" cy="343370"/>
          </a:xfrm>
        </p:spPr>
        <p:txBody>
          <a:bodyPr/>
          <a:lstStyle/>
          <a:p>
            <a:pPr marL="0" indent="0">
              <a:buNone/>
            </a:pPr>
            <a:r>
              <a:rPr kumimoji="0" lang="en-US" sz="1000" b="0" i="0" u="none" strike="noStrike" kern="1200" cap="none" spc="0" normalizeH="0" baseline="0" noProof="0">
                <a:ln>
                  <a:noFill/>
                </a:ln>
                <a:effectLst/>
                <a:uLnTx/>
                <a:uFillTx/>
                <a:latin typeface="Arial" panose="020B0604020202020204"/>
                <a:ea typeface="+mn-ea"/>
                <a:cs typeface="+mn-cs"/>
              </a:rPr>
              <a:t>Poms AD, et al. </a:t>
            </a:r>
            <a:r>
              <a:rPr kumimoji="0" lang="en-US" sz="1000" b="0" i="1" u="none" strike="noStrike" kern="1200" cap="none" spc="0" normalizeH="0" baseline="0" noProof="0">
                <a:ln>
                  <a:noFill/>
                </a:ln>
                <a:effectLst/>
                <a:uLnTx/>
                <a:uFillTx/>
                <a:latin typeface="Arial" panose="020B0604020202020204"/>
                <a:ea typeface="+mn-ea"/>
                <a:cs typeface="+mn-cs"/>
              </a:rPr>
              <a:t>Chest</a:t>
            </a:r>
            <a:r>
              <a:rPr kumimoji="0" lang="en-US" sz="1000" b="0" i="0" u="none" strike="noStrike" kern="1200" cap="none" spc="0" normalizeH="0" baseline="0" noProof="0">
                <a:ln>
                  <a:noFill/>
                </a:ln>
                <a:effectLst/>
                <a:uLnTx/>
                <a:uFillTx/>
                <a:latin typeface="Arial" panose="020B0604020202020204"/>
                <a:cs typeface="+mn-cs"/>
              </a:rPr>
              <a:t>. 2013;144(1):169-176.</a:t>
            </a:r>
            <a:endParaRPr kumimoji="0" lang="en-US" sz="1000" b="0" i="0" u="none" strike="noStrike" kern="1200" cap="none" spc="0" normalizeH="0" baseline="0" noProof="0">
              <a:ln>
                <a:noFill/>
              </a:ln>
              <a:effectLst/>
              <a:uLnTx/>
              <a:uFillTx/>
              <a:latin typeface="Arial" panose="020B0604020202020204"/>
              <a:ea typeface="MS PGothic" pitchFamily="34" charset="-128"/>
              <a:cs typeface="+mn-cs"/>
            </a:endParaRPr>
          </a:p>
        </p:txBody>
      </p:sp>
      <p:graphicFrame>
        <p:nvGraphicFramePr>
          <p:cNvPr id="6" name="Chart 5">
            <a:extLst>
              <a:ext uri="{FF2B5EF4-FFF2-40B4-BE49-F238E27FC236}">
                <a16:creationId xmlns:a16="http://schemas.microsoft.com/office/drawing/2014/main" id="{0A393FD8-2281-FBE8-CA79-8D2F6EA73C9F}"/>
              </a:ext>
            </a:extLst>
          </p:cNvPr>
          <p:cNvGraphicFramePr/>
          <p:nvPr>
            <p:extLst>
              <p:ext uri="{D42A27DB-BD31-4B8C-83A1-F6EECF244321}">
                <p14:modId xmlns:p14="http://schemas.microsoft.com/office/powerpoint/2010/main" val="3125862841"/>
              </p:ext>
            </p:extLst>
          </p:nvPr>
        </p:nvGraphicFramePr>
        <p:xfrm>
          <a:off x="6575898" y="1847775"/>
          <a:ext cx="5214514" cy="3770957"/>
        </p:xfrm>
        <a:graphic>
          <a:graphicData uri="http://schemas.openxmlformats.org/drawingml/2006/chart">
            <c:chart xmlns:c="http://schemas.openxmlformats.org/drawingml/2006/chart" xmlns:r="http://schemas.openxmlformats.org/officeDocument/2006/relationships" r:id="rId4"/>
          </a:graphicData>
        </a:graphic>
      </p:graphicFrame>
      <p:sp>
        <p:nvSpPr>
          <p:cNvPr id="17" name="Oval 16">
            <a:extLst>
              <a:ext uri="{FF2B5EF4-FFF2-40B4-BE49-F238E27FC236}">
                <a16:creationId xmlns:a16="http://schemas.microsoft.com/office/drawing/2014/main" id="{AEF0BC40-746C-7F57-01F7-3AFE7279D138}"/>
              </a:ext>
            </a:extLst>
          </p:cNvPr>
          <p:cNvSpPr/>
          <p:nvPr/>
        </p:nvSpPr>
        <p:spPr>
          <a:xfrm>
            <a:off x="1290969" y="1955252"/>
            <a:ext cx="471024" cy="2592049"/>
          </a:xfrm>
          <a:prstGeom prst="ellipse">
            <a:avLst/>
          </a:prstGeom>
          <a:noFill/>
          <a:ln w="381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sym typeface="Helvetica"/>
            </a:endParaRPr>
          </a:p>
        </p:txBody>
      </p:sp>
      <p:grpSp>
        <p:nvGrpSpPr>
          <p:cNvPr id="19" name="Group 18">
            <a:extLst>
              <a:ext uri="{FF2B5EF4-FFF2-40B4-BE49-F238E27FC236}">
                <a16:creationId xmlns:a16="http://schemas.microsoft.com/office/drawing/2014/main" id="{C2D7A696-9607-1C71-25C4-08C07945CD02}"/>
              </a:ext>
            </a:extLst>
          </p:cNvPr>
          <p:cNvGrpSpPr/>
          <p:nvPr/>
        </p:nvGrpSpPr>
        <p:grpSpPr>
          <a:xfrm>
            <a:off x="5603841" y="1876594"/>
            <a:ext cx="992215" cy="853435"/>
            <a:chOff x="5340924" y="2218776"/>
            <a:chExt cx="992215" cy="853435"/>
          </a:xfrm>
        </p:grpSpPr>
        <p:grpSp>
          <p:nvGrpSpPr>
            <p:cNvPr id="16" name="Group 15">
              <a:extLst>
                <a:ext uri="{FF2B5EF4-FFF2-40B4-BE49-F238E27FC236}">
                  <a16:creationId xmlns:a16="http://schemas.microsoft.com/office/drawing/2014/main" id="{06571AAD-29A6-2485-902C-E2CAB1E2BE86}"/>
                </a:ext>
              </a:extLst>
            </p:cNvPr>
            <p:cNvGrpSpPr/>
            <p:nvPr/>
          </p:nvGrpSpPr>
          <p:grpSpPr>
            <a:xfrm>
              <a:off x="5410806" y="2218776"/>
              <a:ext cx="922333" cy="820733"/>
              <a:chOff x="5169272" y="5135201"/>
              <a:chExt cx="922333" cy="820733"/>
            </a:xfrm>
          </p:grpSpPr>
          <p:sp>
            <p:nvSpPr>
              <p:cNvPr id="8" name="Rectangle 7">
                <a:extLst>
                  <a:ext uri="{FF2B5EF4-FFF2-40B4-BE49-F238E27FC236}">
                    <a16:creationId xmlns:a16="http://schemas.microsoft.com/office/drawing/2014/main" id="{42042284-2643-9784-EC6F-4B2671EEA221}"/>
                  </a:ext>
                </a:extLst>
              </p:cNvPr>
              <p:cNvSpPr/>
              <p:nvPr/>
            </p:nvSpPr>
            <p:spPr>
              <a:xfrm>
                <a:off x="5169272" y="5168436"/>
                <a:ext cx="284881" cy="369328"/>
              </a:xfrm>
              <a:prstGeom prst="rect">
                <a:avLst/>
              </a:prstGeom>
              <a:solidFill>
                <a:schemeClr val="accent1"/>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sym typeface="Helvetica"/>
                </a:endParaRPr>
              </a:p>
            </p:txBody>
          </p:sp>
          <p:sp>
            <p:nvSpPr>
              <p:cNvPr id="9" name="Rectangle 8">
                <a:extLst>
                  <a:ext uri="{FF2B5EF4-FFF2-40B4-BE49-F238E27FC236}">
                    <a16:creationId xmlns:a16="http://schemas.microsoft.com/office/drawing/2014/main" id="{D6087C81-C62E-EA19-61AA-1726DA77B1C9}"/>
                  </a:ext>
                </a:extLst>
              </p:cNvPr>
              <p:cNvSpPr/>
              <p:nvPr/>
            </p:nvSpPr>
            <p:spPr>
              <a:xfrm>
                <a:off x="5169272" y="5346089"/>
                <a:ext cx="284881" cy="369328"/>
              </a:xfrm>
              <a:prstGeom prst="rect">
                <a:avLst/>
              </a:prstGeom>
              <a:solidFill>
                <a:schemeClr val="accent2"/>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sym typeface="Helvetica"/>
                </a:endParaRPr>
              </a:p>
            </p:txBody>
          </p:sp>
          <p:sp>
            <p:nvSpPr>
              <p:cNvPr id="10" name="TextBox 9">
                <a:extLst>
                  <a:ext uri="{FF2B5EF4-FFF2-40B4-BE49-F238E27FC236}">
                    <a16:creationId xmlns:a16="http://schemas.microsoft.com/office/drawing/2014/main" id="{5AFAA457-BAB3-0B22-5E20-699A69010260}"/>
                  </a:ext>
                </a:extLst>
              </p:cNvPr>
              <p:cNvSpPr txBox="1"/>
              <p:nvPr/>
            </p:nvSpPr>
            <p:spPr>
              <a:xfrm>
                <a:off x="5460426" y="5135201"/>
                <a:ext cx="631179" cy="8207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100"/>
                  </a:spcAft>
                  <a:buClrTx/>
                  <a:buSzTx/>
                  <a:buFontTx/>
                  <a:buNone/>
                  <a:tabLst/>
                  <a:defRPr/>
                </a:pPr>
                <a:r>
                  <a:rPr kumimoji="0" lang="en-US" sz="1100" b="1" i="0" u="none" strike="noStrike" kern="1200" cap="none" spc="0" normalizeH="0" baseline="0" noProof="0">
                    <a:ln>
                      <a:noFill/>
                    </a:ln>
                    <a:effectLst/>
                    <a:uLnTx/>
                    <a:uFillTx/>
                    <a:latin typeface="Arial" panose="020B0604020202020204"/>
                    <a:ea typeface="+mn-ea"/>
                    <a:cs typeface="+mn-cs"/>
                    <a:sym typeface="Helvetica"/>
                  </a:rPr>
                  <a:t>FC I</a:t>
                </a:r>
              </a:p>
              <a:p>
                <a:pPr marL="0" marR="0" lvl="0" indent="0" algn="l" defTabSz="914400" rtl="0" eaLnBrk="1" fontAlgn="auto" latinLnBrk="0" hangingPunct="0">
                  <a:lnSpc>
                    <a:spcPct val="100000"/>
                  </a:lnSpc>
                  <a:spcBef>
                    <a:spcPts val="0"/>
                  </a:spcBef>
                  <a:spcAft>
                    <a:spcPts val="100"/>
                  </a:spcAft>
                  <a:buClrTx/>
                  <a:buSzTx/>
                  <a:buFontTx/>
                  <a:buNone/>
                  <a:tabLst/>
                  <a:defRPr/>
                </a:pPr>
                <a:r>
                  <a:rPr kumimoji="0" lang="en-US" sz="1100" b="1" i="0" u="none" strike="noStrike" kern="1200" cap="none" spc="0" normalizeH="0" baseline="0" noProof="0">
                    <a:ln>
                      <a:noFill/>
                    </a:ln>
                    <a:effectLst/>
                    <a:uLnTx/>
                    <a:uFillTx/>
                    <a:latin typeface="Arial" panose="020B0604020202020204"/>
                    <a:ea typeface="+mn-ea"/>
                    <a:cs typeface="+mn-cs"/>
                    <a:sym typeface="Helvetica"/>
                  </a:rPr>
                  <a:t>FC II</a:t>
                </a:r>
              </a:p>
              <a:p>
                <a:pPr marL="0" marR="0" lvl="0" indent="0" algn="l" defTabSz="914400" rtl="0" eaLnBrk="1" fontAlgn="auto" latinLnBrk="0" hangingPunct="0">
                  <a:lnSpc>
                    <a:spcPct val="100000"/>
                  </a:lnSpc>
                  <a:spcBef>
                    <a:spcPts val="0"/>
                  </a:spcBef>
                  <a:spcAft>
                    <a:spcPts val="100"/>
                  </a:spcAft>
                  <a:buClrTx/>
                  <a:buSzTx/>
                  <a:buFontTx/>
                  <a:buNone/>
                  <a:tabLst/>
                  <a:defRPr/>
                </a:pPr>
                <a:r>
                  <a:rPr kumimoji="0" lang="en-US" sz="1100" b="1" i="0" u="none" strike="noStrike" kern="1200" cap="none" spc="0" normalizeH="0" baseline="0" noProof="0">
                    <a:ln>
                      <a:noFill/>
                    </a:ln>
                    <a:effectLst/>
                    <a:uLnTx/>
                    <a:uFillTx/>
                    <a:latin typeface="Arial" panose="020B0604020202020204"/>
                    <a:ea typeface="+mn-ea"/>
                    <a:cs typeface="+mn-cs"/>
                    <a:sym typeface="Helvetica"/>
                  </a:rPr>
                  <a:t>FC III</a:t>
                </a:r>
              </a:p>
              <a:p>
                <a:pPr marL="0" marR="0" lvl="0" indent="0" algn="l" defTabSz="914400" rtl="0" eaLnBrk="1" fontAlgn="auto" latinLnBrk="0" hangingPunct="0">
                  <a:lnSpc>
                    <a:spcPct val="100000"/>
                  </a:lnSpc>
                  <a:spcBef>
                    <a:spcPts val="0"/>
                  </a:spcBef>
                  <a:spcAft>
                    <a:spcPts val="100"/>
                  </a:spcAft>
                  <a:buClrTx/>
                  <a:buSzTx/>
                  <a:buFontTx/>
                  <a:buNone/>
                  <a:tabLst/>
                  <a:defRPr/>
                </a:pPr>
                <a:r>
                  <a:rPr kumimoji="0" lang="en-US" sz="1100" b="1" i="0" u="none" strike="noStrike" kern="1200" cap="none" spc="0" normalizeH="0" baseline="0" noProof="0">
                    <a:ln>
                      <a:noFill/>
                    </a:ln>
                    <a:effectLst/>
                    <a:uLnTx/>
                    <a:uFillTx/>
                    <a:latin typeface="Arial" panose="020B0604020202020204"/>
                    <a:ea typeface="+mn-ea"/>
                    <a:cs typeface="+mn-cs"/>
                    <a:sym typeface="Helvetica"/>
                  </a:rPr>
                  <a:t>FC IV</a:t>
                </a:r>
              </a:p>
            </p:txBody>
          </p:sp>
          <p:sp>
            <p:nvSpPr>
              <p:cNvPr id="14" name="Rectangle 13">
                <a:extLst>
                  <a:ext uri="{FF2B5EF4-FFF2-40B4-BE49-F238E27FC236}">
                    <a16:creationId xmlns:a16="http://schemas.microsoft.com/office/drawing/2014/main" id="{4D26D8B3-18EE-E02A-264E-9AD8027B4792}"/>
                  </a:ext>
                </a:extLst>
              </p:cNvPr>
              <p:cNvSpPr/>
              <p:nvPr/>
            </p:nvSpPr>
            <p:spPr>
              <a:xfrm>
                <a:off x="5169272" y="5528088"/>
                <a:ext cx="284881" cy="369328"/>
              </a:xfrm>
              <a:prstGeom prst="rect">
                <a:avLst/>
              </a:prstGeom>
              <a:solidFill>
                <a:schemeClr val="accent3"/>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sym typeface="Helvetica"/>
                </a:endParaRPr>
              </a:p>
            </p:txBody>
          </p:sp>
          <p:sp>
            <p:nvSpPr>
              <p:cNvPr id="15" name="Rectangle 14">
                <a:extLst>
                  <a:ext uri="{FF2B5EF4-FFF2-40B4-BE49-F238E27FC236}">
                    <a16:creationId xmlns:a16="http://schemas.microsoft.com/office/drawing/2014/main" id="{8F82818F-47E7-AA86-B742-5A6EE93D0F14}"/>
                  </a:ext>
                </a:extLst>
              </p:cNvPr>
              <p:cNvSpPr/>
              <p:nvPr/>
            </p:nvSpPr>
            <p:spPr>
              <a:xfrm>
                <a:off x="5169272" y="5748925"/>
                <a:ext cx="284881" cy="143905"/>
              </a:xfrm>
              <a:prstGeom prst="rect">
                <a:avLst/>
              </a:prstGeom>
              <a:solidFill>
                <a:schemeClr val="accent4"/>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sym typeface="Helvetica"/>
                </a:endParaRPr>
              </a:p>
            </p:txBody>
          </p:sp>
        </p:grpSp>
        <p:sp>
          <p:nvSpPr>
            <p:cNvPr id="18" name="Oval 17">
              <a:extLst>
                <a:ext uri="{FF2B5EF4-FFF2-40B4-BE49-F238E27FC236}">
                  <a16:creationId xmlns:a16="http://schemas.microsoft.com/office/drawing/2014/main" id="{963FB675-938B-5975-D179-0EA6ECC3CDEF}"/>
                </a:ext>
              </a:extLst>
            </p:cNvPr>
            <p:cNvSpPr/>
            <p:nvPr/>
          </p:nvSpPr>
          <p:spPr>
            <a:xfrm>
              <a:off x="5340924" y="2749304"/>
              <a:ext cx="854926" cy="322907"/>
            </a:xfrm>
            <a:prstGeom prst="ellipse">
              <a:avLst/>
            </a:prstGeom>
            <a:noFill/>
            <a:ln w="381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Arial" panose="020B0604020202020204"/>
                <a:ea typeface="+mn-ea"/>
                <a:cs typeface="+mn-cs"/>
                <a:sym typeface="Helvetica"/>
              </a:endParaRPr>
            </a:p>
          </p:txBody>
        </p:sp>
      </p:grpSp>
      <p:sp>
        <p:nvSpPr>
          <p:cNvPr id="3" name="Textfeld 7">
            <a:extLst>
              <a:ext uri="{FF2B5EF4-FFF2-40B4-BE49-F238E27FC236}">
                <a16:creationId xmlns:a16="http://schemas.microsoft.com/office/drawing/2014/main" id="{7F6FD151-443D-7916-8637-E91C55CC3C2B}"/>
              </a:ext>
            </a:extLst>
          </p:cNvPr>
          <p:cNvSpPr txBox="1"/>
          <p:nvPr/>
        </p:nvSpPr>
        <p:spPr>
          <a:xfrm>
            <a:off x="1471016" y="5783768"/>
            <a:ext cx="9509760" cy="548640"/>
          </a:xfrm>
          <a:prstGeom prst="roundRect">
            <a:avLst/>
          </a:prstGeom>
          <a:solidFill>
            <a:schemeClr val="tx2"/>
          </a:solidFill>
          <a:ln/>
        </p:spPr>
        <p:style>
          <a:lnRef idx="1">
            <a:schemeClr val="accent2"/>
          </a:lnRef>
          <a:fillRef idx="3">
            <a:schemeClr val="accent2"/>
          </a:fillRef>
          <a:effectRef idx="2">
            <a:schemeClr val="accent2"/>
          </a:effectRef>
          <a:fontRef idx="minor">
            <a:schemeClr val="lt1"/>
          </a:fontRef>
        </p:style>
        <p:txBody>
          <a:bodyPr wrap="none" rtlCol="0" anchor="ctr">
            <a:spAutoFit/>
          </a:bodyPr>
          <a:lstStyle/>
          <a:p>
            <a:pPr algn="ctr" defTabSz="609585"/>
            <a:r>
              <a:rPr lang="en-US" sz="2000" b="1">
                <a:solidFill>
                  <a:schemeClr val="bg1"/>
                </a:solidFill>
                <a:latin typeface="Helvetica" pitchFamily="2" charset="0"/>
              </a:rPr>
              <a:t>Subjects with Group 1 PAH with any comorbidity had worse FC and 6MWD</a:t>
            </a:r>
          </a:p>
        </p:txBody>
      </p:sp>
    </p:spTree>
    <p:extLst>
      <p:ext uri="{BB962C8B-B14F-4D97-AF65-F5344CB8AC3E}">
        <p14:creationId xmlns:p14="http://schemas.microsoft.com/office/powerpoint/2010/main" val="26529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4B8BF-9B36-4D43-3B35-8FB40837C359}"/>
              </a:ext>
            </a:extLst>
          </p:cNvPr>
          <p:cNvSpPr>
            <a:spLocks noGrp="1"/>
          </p:cNvSpPr>
          <p:nvPr>
            <p:ph type="title"/>
          </p:nvPr>
        </p:nvSpPr>
        <p:spPr/>
        <p:txBody>
          <a:bodyPr>
            <a:normAutofit fontScale="90000"/>
          </a:bodyPr>
          <a:lstStyle/>
          <a:p>
            <a:r>
              <a:rPr lang="en-US"/>
              <a:t>Prevalence of Cardiopulmonary Comorbid Conditions in PH: French PH Registry</a:t>
            </a:r>
          </a:p>
        </p:txBody>
      </p:sp>
      <p:sp>
        <p:nvSpPr>
          <p:cNvPr id="3" name="Text Placeholder 2">
            <a:extLst>
              <a:ext uri="{FF2B5EF4-FFF2-40B4-BE49-F238E27FC236}">
                <a16:creationId xmlns:a16="http://schemas.microsoft.com/office/drawing/2014/main" id="{54F5A643-20B6-D67E-356C-CC2CD3A1AB8D}"/>
              </a:ext>
            </a:extLst>
          </p:cNvPr>
          <p:cNvSpPr>
            <a:spLocks noGrp="1"/>
          </p:cNvSpPr>
          <p:nvPr>
            <p:ph idx="1"/>
          </p:nvPr>
        </p:nvSpPr>
        <p:spPr>
          <a:xfrm>
            <a:off x="914400" y="6538797"/>
            <a:ext cx="10515600" cy="282943"/>
          </a:xfrm>
        </p:spPr>
        <p:txBody>
          <a:bodyPr/>
          <a:lstStyle/>
          <a:p>
            <a:pPr marL="0" indent="0">
              <a:buNone/>
            </a:pPr>
            <a:r>
              <a:rPr lang="en-US" sz="1000"/>
              <a:t>Slide courtesy of Olivier </a:t>
            </a:r>
            <a:r>
              <a:rPr lang="en-US" sz="1000" err="1"/>
              <a:t>Sitbon</a:t>
            </a:r>
            <a:r>
              <a:rPr lang="en-US" sz="1000"/>
              <a:t>, MD, French PH Registry data on file.</a:t>
            </a:r>
          </a:p>
        </p:txBody>
      </p:sp>
      <p:sp>
        <p:nvSpPr>
          <p:cNvPr id="7" name="Text Placeholder 6">
            <a:extLst>
              <a:ext uri="{FF2B5EF4-FFF2-40B4-BE49-F238E27FC236}">
                <a16:creationId xmlns:a16="http://schemas.microsoft.com/office/drawing/2014/main" id="{DBC191ED-8688-04E5-2AA3-041206BF7943}"/>
              </a:ext>
            </a:extLst>
          </p:cNvPr>
          <p:cNvSpPr>
            <a:spLocks noGrp="1"/>
          </p:cNvSpPr>
          <p:nvPr>
            <p:ph type="body" idx="4294967295"/>
          </p:nvPr>
        </p:nvSpPr>
        <p:spPr>
          <a:xfrm>
            <a:off x="914400" y="1593824"/>
            <a:ext cx="11430000" cy="639763"/>
          </a:xfrm>
        </p:spPr>
        <p:txBody>
          <a:bodyPr/>
          <a:lstStyle/>
          <a:p>
            <a:r>
              <a:rPr lang="en-US"/>
              <a:t>60% of patients with PAH have at least one…</a:t>
            </a:r>
          </a:p>
        </p:txBody>
      </p:sp>
      <p:grpSp>
        <p:nvGrpSpPr>
          <p:cNvPr id="29" name="Group 28">
            <a:extLst>
              <a:ext uri="{FF2B5EF4-FFF2-40B4-BE49-F238E27FC236}">
                <a16:creationId xmlns:a16="http://schemas.microsoft.com/office/drawing/2014/main" id="{F3330493-3C03-2D43-B383-1BFF4D8AA364}"/>
              </a:ext>
            </a:extLst>
          </p:cNvPr>
          <p:cNvGrpSpPr/>
          <p:nvPr/>
        </p:nvGrpSpPr>
        <p:grpSpPr>
          <a:xfrm>
            <a:off x="914400" y="2111338"/>
            <a:ext cx="9364612" cy="4427459"/>
            <a:chOff x="2571749" y="2069594"/>
            <a:chExt cx="9364612" cy="4427459"/>
          </a:xfrm>
        </p:grpSpPr>
        <p:grpSp>
          <p:nvGrpSpPr>
            <p:cNvPr id="28" name="Group 27">
              <a:extLst>
                <a:ext uri="{FF2B5EF4-FFF2-40B4-BE49-F238E27FC236}">
                  <a16:creationId xmlns:a16="http://schemas.microsoft.com/office/drawing/2014/main" id="{5FC898F4-8D09-5851-1D66-E6C0EEAEAF6A}"/>
                </a:ext>
              </a:extLst>
            </p:cNvPr>
            <p:cNvGrpSpPr/>
            <p:nvPr/>
          </p:nvGrpSpPr>
          <p:grpSpPr>
            <a:xfrm>
              <a:off x="5653548" y="2069594"/>
              <a:ext cx="6282813" cy="4427459"/>
              <a:chOff x="5653548" y="2069594"/>
              <a:chExt cx="6282813" cy="4427459"/>
            </a:xfrm>
          </p:grpSpPr>
          <p:sp>
            <p:nvSpPr>
              <p:cNvPr id="12" name="Rectangle 11">
                <a:extLst>
                  <a:ext uri="{FF2B5EF4-FFF2-40B4-BE49-F238E27FC236}">
                    <a16:creationId xmlns:a16="http://schemas.microsoft.com/office/drawing/2014/main" id="{59F097D7-3175-75B0-0083-E951AA0D8425}"/>
                  </a:ext>
                </a:extLst>
              </p:cNvPr>
              <p:cNvSpPr/>
              <p:nvPr/>
            </p:nvSpPr>
            <p:spPr>
              <a:xfrm>
                <a:off x="5653548" y="2069594"/>
                <a:ext cx="6282813" cy="4385188"/>
              </a:xfrm>
              <a:prstGeom prst="rect">
                <a:avLst/>
              </a:prstGeom>
              <a:solidFill>
                <a:srgbClr val="FFFFF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graphicFrame>
            <p:nvGraphicFramePr>
              <p:cNvPr id="9" name="Chart 8">
                <a:extLst>
                  <a:ext uri="{FF2B5EF4-FFF2-40B4-BE49-F238E27FC236}">
                    <a16:creationId xmlns:a16="http://schemas.microsoft.com/office/drawing/2014/main" id="{03859742-9AE2-4B86-4659-E5848A47A7F6}"/>
                  </a:ext>
                </a:extLst>
              </p:cNvPr>
              <p:cNvGraphicFramePr/>
              <p:nvPr>
                <p:extLst>
                  <p:ext uri="{D42A27DB-BD31-4B8C-83A1-F6EECF244321}">
                    <p14:modId xmlns:p14="http://schemas.microsoft.com/office/powerpoint/2010/main" val="2183873474"/>
                  </p:ext>
                </p:extLst>
              </p:nvPr>
            </p:nvGraphicFramePr>
            <p:xfrm>
              <a:off x="5712542" y="2101516"/>
              <a:ext cx="6206742" cy="4395537"/>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7" name="Group 26">
              <a:extLst>
                <a:ext uri="{FF2B5EF4-FFF2-40B4-BE49-F238E27FC236}">
                  <a16:creationId xmlns:a16="http://schemas.microsoft.com/office/drawing/2014/main" id="{111727A4-D9F8-9497-7EB7-0AFBFAAF4E57}"/>
                </a:ext>
              </a:extLst>
            </p:cNvPr>
            <p:cNvGrpSpPr/>
            <p:nvPr/>
          </p:nvGrpSpPr>
          <p:grpSpPr>
            <a:xfrm>
              <a:off x="2571749" y="2069594"/>
              <a:ext cx="2770013" cy="4385188"/>
              <a:chOff x="590549" y="2069594"/>
              <a:chExt cx="2770013" cy="4385188"/>
            </a:xfrm>
          </p:grpSpPr>
          <p:sp>
            <p:nvSpPr>
              <p:cNvPr id="15" name="Rectangle 14">
                <a:extLst>
                  <a:ext uri="{FF2B5EF4-FFF2-40B4-BE49-F238E27FC236}">
                    <a16:creationId xmlns:a16="http://schemas.microsoft.com/office/drawing/2014/main" id="{76763488-E867-0D08-D73E-8768B7682892}"/>
                  </a:ext>
                </a:extLst>
              </p:cNvPr>
              <p:cNvSpPr/>
              <p:nvPr/>
            </p:nvSpPr>
            <p:spPr>
              <a:xfrm>
                <a:off x="590549" y="2069594"/>
                <a:ext cx="2762251" cy="4385188"/>
              </a:xfrm>
              <a:prstGeom prst="rect">
                <a:avLst/>
              </a:prstGeom>
              <a:solidFill>
                <a:srgbClr val="FFFFFF"/>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pitchFamily="2" charset="0"/>
                </a:endParaRPr>
              </a:p>
            </p:txBody>
          </p:sp>
          <p:grpSp>
            <p:nvGrpSpPr>
              <p:cNvPr id="26" name="Group 25">
                <a:extLst>
                  <a:ext uri="{FF2B5EF4-FFF2-40B4-BE49-F238E27FC236}">
                    <a16:creationId xmlns:a16="http://schemas.microsoft.com/office/drawing/2014/main" id="{143CC9ED-D915-09B2-15A2-BA19F0C54002}"/>
                  </a:ext>
                </a:extLst>
              </p:cNvPr>
              <p:cNvGrpSpPr/>
              <p:nvPr/>
            </p:nvGrpSpPr>
            <p:grpSpPr>
              <a:xfrm>
                <a:off x="699781" y="2133600"/>
                <a:ext cx="2660781" cy="4091915"/>
                <a:chOff x="699781" y="2133600"/>
                <a:chExt cx="2660781" cy="4091915"/>
              </a:xfrm>
            </p:grpSpPr>
            <p:graphicFrame>
              <p:nvGraphicFramePr>
                <p:cNvPr id="20" name="Chart 19">
                  <a:extLst>
                    <a:ext uri="{FF2B5EF4-FFF2-40B4-BE49-F238E27FC236}">
                      <a16:creationId xmlns:a16="http://schemas.microsoft.com/office/drawing/2014/main" id="{EF011B39-0751-9A7C-BE1C-6D840A77676B}"/>
                    </a:ext>
                  </a:extLst>
                </p:cNvPr>
                <p:cNvGraphicFramePr/>
                <p:nvPr>
                  <p:extLst>
                    <p:ext uri="{D42A27DB-BD31-4B8C-83A1-F6EECF244321}">
                      <p14:modId xmlns:p14="http://schemas.microsoft.com/office/powerpoint/2010/main" val="620758703"/>
                    </p:ext>
                  </p:extLst>
                </p:nvPr>
              </p:nvGraphicFramePr>
              <p:xfrm>
                <a:off x="1654751" y="2133600"/>
                <a:ext cx="1705811" cy="391323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5AD44F30-ACE3-E347-DD66-A58E6DA9B589}"/>
                    </a:ext>
                  </a:extLst>
                </p:cNvPr>
                <p:cNvSpPr txBox="1"/>
                <p:nvPr/>
              </p:nvSpPr>
              <p:spPr>
                <a:xfrm>
                  <a:off x="1757127" y="5948516"/>
                  <a:ext cx="1451038" cy="276999"/>
                </a:xfrm>
                <a:prstGeom prst="rect">
                  <a:avLst/>
                </a:prstGeom>
                <a:noFill/>
              </p:spPr>
              <p:txBody>
                <a:bodyPr wrap="none" rtlCol="0">
                  <a:spAutoFit/>
                </a:bodyPr>
                <a:lstStyle/>
                <a:p>
                  <a:pPr algn="ctr"/>
                  <a:r>
                    <a:rPr lang="en-US" sz="1200" b="1">
                      <a:solidFill>
                        <a:srgbClr val="000000"/>
                      </a:solidFill>
                      <a:latin typeface="Helvetica" pitchFamily="2" charset="0"/>
                    </a:rPr>
                    <a:t>CV comorbidities</a:t>
                  </a:r>
                </a:p>
              </p:txBody>
            </p:sp>
            <p:sp>
              <p:nvSpPr>
                <p:cNvPr id="22" name="TextBox 21">
                  <a:extLst>
                    <a:ext uri="{FF2B5EF4-FFF2-40B4-BE49-F238E27FC236}">
                      <a16:creationId xmlns:a16="http://schemas.microsoft.com/office/drawing/2014/main" id="{BC24D1D0-97E9-D1F4-26B3-9639F64C8D38}"/>
                    </a:ext>
                  </a:extLst>
                </p:cNvPr>
                <p:cNvSpPr txBox="1"/>
                <p:nvPr/>
              </p:nvSpPr>
              <p:spPr>
                <a:xfrm>
                  <a:off x="699781" y="4916129"/>
                  <a:ext cx="1343638" cy="461665"/>
                </a:xfrm>
                <a:prstGeom prst="rect">
                  <a:avLst/>
                </a:prstGeom>
                <a:noFill/>
              </p:spPr>
              <p:txBody>
                <a:bodyPr wrap="none" rtlCol="0">
                  <a:spAutoFit/>
                </a:bodyPr>
                <a:lstStyle/>
                <a:p>
                  <a:pPr algn="ctr"/>
                  <a:r>
                    <a:rPr lang="en-US" sz="1200">
                      <a:solidFill>
                        <a:srgbClr val="000000"/>
                      </a:solidFill>
                      <a:latin typeface="Helvetica" pitchFamily="2" charset="0"/>
                    </a:rPr>
                    <a:t>No</a:t>
                  </a:r>
                  <a:br>
                    <a:rPr lang="en-US" sz="1200">
                      <a:solidFill>
                        <a:srgbClr val="000000"/>
                      </a:solidFill>
                      <a:latin typeface="Helvetica" pitchFamily="2" charset="0"/>
                    </a:rPr>
                  </a:br>
                  <a:r>
                    <a:rPr lang="en-US" sz="1200">
                      <a:solidFill>
                        <a:srgbClr val="000000"/>
                      </a:solidFill>
                      <a:latin typeface="Helvetica" pitchFamily="2" charset="0"/>
                    </a:rPr>
                    <a:t>CV comorbidities</a:t>
                  </a:r>
                </a:p>
              </p:txBody>
            </p:sp>
            <p:sp>
              <p:nvSpPr>
                <p:cNvPr id="23" name="TextBox 22">
                  <a:extLst>
                    <a:ext uri="{FF2B5EF4-FFF2-40B4-BE49-F238E27FC236}">
                      <a16:creationId xmlns:a16="http://schemas.microsoft.com/office/drawing/2014/main" id="{20B0ED43-E75C-8683-B93D-23670469F131}"/>
                    </a:ext>
                  </a:extLst>
                </p:cNvPr>
                <p:cNvSpPr txBox="1"/>
                <p:nvPr/>
              </p:nvSpPr>
              <p:spPr>
                <a:xfrm>
                  <a:off x="759092" y="3647767"/>
                  <a:ext cx="1225015" cy="461665"/>
                </a:xfrm>
                <a:prstGeom prst="rect">
                  <a:avLst/>
                </a:prstGeom>
                <a:noFill/>
              </p:spPr>
              <p:txBody>
                <a:bodyPr wrap="none" rtlCol="0">
                  <a:spAutoFit/>
                </a:bodyPr>
                <a:lstStyle/>
                <a:p>
                  <a:pPr algn="ctr"/>
                  <a:r>
                    <a:rPr lang="en-US" sz="1200">
                      <a:solidFill>
                        <a:srgbClr val="000000"/>
                      </a:solidFill>
                      <a:latin typeface="Helvetica" pitchFamily="2" charset="0"/>
                    </a:rPr>
                    <a:t>1</a:t>
                  </a:r>
                  <a:br>
                    <a:rPr lang="en-US" sz="1200">
                      <a:solidFill>
                        <a:srgbClr val="000000"/>
                      </a:solidFill>
                      <a:latin typeface="Helvetica" pitchFamily="2" charset="0"/>
                    </a:rPr>
                  </a:br>
                  <a:r>
                    <a:rPr lang="en-US" sz="1200">
                      <a:solidFill>
                        <a:srgbClr val="000000"/>
                      </a:solidFill>
                      <a:latin typeface="Helvetica" pitchFamily="2" charset="0"/>
                    </a:rPr>
                    <a:t>CV comorbidity</a:t>
                  </a:r>
                </a:p>
              </p:txBody>
            </p:sp>
            <p:sp>
              <p:nvSpPr>
                <p:cNvPr id="25" name="TextBox 24">
                  <a:extLst>
                    <a:ext uri="{FF2B5EF4-FFF2-40B4-BE49-F238E27FC236}">
                      <a16:creationId xmlns:a16="http://schemas.microsoft.com/office/drawing/2014/main" id="{52F7D6C0-5338-5BAF-125E-97BD65EEBCC8}"/>
                    </a:ext>
                  </a:extLst>
                </p:cNvPr>
                <p:cNvSpPr txBox="1"/>
                <p:nvPr/>
              </p:nvSpPr>
              <p:spPr>
                <a:xfrm>
                  <a:off x="759093" y="2517057"/>
                  <a:ext cx="1225014" cy="461665"/>
                </a:xfrm>
                <a:prstGeom prst="rect">
                  <a:avLst/>
                </a:prstGeom>
                <a:noFill/>
              </p:spPr>
              <p:txBody>
                <a:bodyPr wrap="none" rtlCol="0">
                  <a:spAutoFit/>
                </a:bodyPr>
                <a:lstStyle/>
                <a:p>
                  <a:pPr algn="ctr"/>
                  <a:r>
                    <a:rPr lang="en-US" sz="1200">
                      <a:solidFill>
                        <a:srgbClr val="000000"/>
                      </a:solidFill>
                      <a:latin typeface="Helvetica" pitchFamily="2" charset="0"/>
                    </a:rPr>
                    <a:t>≥2</a:t>
                  </a:r>
                  <a:br>
                    <a:rPr lang="en-US" sz="1200">
                      <a:solidFill>
                        <a:srgbClr val="000000"/>
                      </a:solidFill>
                      <a:latin typeface="Helvetica" pitchFamily="2" charset="0"/>
                    </a:rPr>
                  </a:br>
                  <a:r>
                    <a:rPr lang="en-US" sz="1200">
                      <a:solidFill>
                        <a:srgbClr val="000000"/>
                      </a:solidFill>
                      <a:latin typeface="Helvetica" pitchFamily="2" charset="0"/>
                    </a:rPr>
                    <a:t>CV comorbidity</a:t>
                  </a:r>
                </a:p>
              </p:txBody>
            </p:sp>
          </p:grpSp>
        </p:grpSp>
      </p:grpSp>
    </p:spTree>
    <p:extLst>
      <p:ext uri="{BB962C8B-B14F-4D97-AF65-F5344CB8AC3E}">
        <p14:creationId xmlns:p14="http://schemas.microsoft.com/office/powerpoint/2010/main" val="371586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512F1D-F31B-81EA-5E08-6B44F9B2EBB9}"/>
              </a:ext>
            </a:extLst>
          </p:cNvPr>
          <p:cNvSpPr>
            <a:spLocks noGrp="1"/>
          </p:cNvSpPr>
          <p:nvPr>
            <p:ph type="title"/>
          </p:nvPr>
        </p:nvSpPr>
        <p:spPr/>
        <p:txBody>
          <a:bodyPr/>
          <a:lstStyle/>
          <a:p>
            <a:r>
              <a:rPr lang="en-US"/>
              <a:t>Do Cardiopulmonary Comorbidities in PH Affect Outcomes?</a:t>
            </a:r>
          </a:p>
        </p:txBody>
      </p:sp>
      <p:sp>
        <p:nvSpPr>
          <p:cNvPr id="3" name="Content Placeholder 2">
            <a:extLst>
              <a:ext uri="{FF2B5EF4-FFF2-40B4-BE49-F238E27FC236}">
                <a16:creationId xmlns:a16="http://schemas.microsoft.com/office/drawing/2014/main" id="{49C446C3-15B7-39B4-9752-8969AF426784}"/>
              </a:ext>
            </a:extLst>
          </p:cNvPr>
          <p:cNvSpPr>
            <a:spLocks noGrp="1"/>
          </p:cNvSpPr>
          <p:nvPr>
            <p:ph idx="1"/>
          </p:nvPr>
        </p:nvSpPr>
        <p:spPr>
          <a:xfrm>
            <a:off x="853964" y="6599900"/>
            <a:ext cx="10515600" cy="258100"/>
          </a:xfrm>
        </p:spPr>
        <p:txBody>
          <a:bodyPr>
            <a:normAutofit/>
          </a:bodyPr>
          <a:lstStyle/>
          <a:p>
            <a:pPr marL="0" indent="0">
              <a:buNone/>
            </a:pPr>
            <a:r>
              <a:rPr lang="en-US" sz="1000"/>
              <a:t>Adapted from </a:t>
            </a:r>
            <a:r>
              <a:rPr lang="en-US" sz="1000" err="1"/>
              <a:t>Hoeper</a:t>
            </a:r>
            <a:r>
              <a:rPr lang="en-US" sz="1000"/>
              <a:t> MM, et al. </a:t>
            </a:r>
            <a:r>
              <a:rPr lang="en-US" sz="1000" i="1"/>
              <a:t>J Heart Lung Transplant</a:t>
            </a:r>
            <a:r>
              <a:rPr lang="en-US" sz="1000"/>
              <a:t>. 2020:39(12):1435-1444.</a:t>
            </a:r>
          </a:p>
        </p:txBody>
      </p:sp>
      <p:grpSp>
        <p:nvGrpSpPr>
          <p:cNvPr id="111" name="Group 110">
            <a:extLst>
              <a:ext uri="{FF2B5EF4-FFF2-40B4-BE49-F238E27FC236}">
                <a16:creationId xmlns:a16="http://schemas.microsoft.com/office/drawing/2014/main" id="{0945AFF7-74B2-2E92-2F9F-367FDC6927E0}"/>
              </a:ext>
            </a:extLst>
          </p:cNvPr>
          <p:cNvGrpSpPr/>
          <p:nvPr/>
        </p:nvGrpSpPr>
        <p:grpSpPr>
          <a:xfrm>
            <a:off x="832859" y="1874439"/>
            <a:ext cx="11312737" cy="4185915"/>
            <a:chOff x="521463" y="1641679"/>
            <a:chExt cx="11312737" cy="4185915"/>
          </a:xfrm>
        </p:grpSpPr>
        <p:grpSp>
          <p:nvGrpSpPr>
            <p:cNvPr id="110" name="Group 109">
              <a:extLst>
                <a:ext uri="{FF2B5EF4-FFF2-40B4-BE49-F238E27FC236}">
                  <a16:creationId xmlns:a16="http://schemas.microsoft.com/office/drawing/2014/main" id="{087C277E-B892-02A5-39E1-51856561F3E9}"/>
                </a:ext>
              </a:extLst>
            </p:cNvPr>
            <p:cNvGrpSpPr/>
            <p:nvPr/>
          </p:nvGrpSpPr>
          <p:grpSpPr>
            <a:xfrm>
              <a:off x="1937134" y="2552131"/>
              <a:ext cx="7813990" cy="805221"/>
              <a:chOff x="1937134" y="2497539"/>
              <a:chExt cx="7813990" cy="805221"/>
            </a:xfrm>
          </p:grpSpPr>
          <p:cxnSp>
            <p:nvCxnSpPr>
              <p:cNvPr id="105" name="Connector: Elbow 104">
                <a:extLst>
                  <a:ext uri="{FF2B5EF4-FFF2-40B4-BE49-F238E27FC236}">
                    <a16:creationId xmlns:a16="http://schemas.microsoft.com/office/drawing/2014/main" id="{01B01B6C-A5CB-31E4-F45B-B9F48A468884}"/>
                  </a:ext>
                </a:extLst>
              </p:cNvPr>
              <p:cNvCxnSpPr>
                <a:cxnSpLocks/>
              </p:cNvCxnSpPr>
              <p:nvPr/>
            </p:nvCxnSpPr>
            <p:spPr>
              <a:xfrm rot="5400000">
                <a:off x="3489566" y="945109"/>
                <a:ext cx="805219" cy="3910084"/>
              </a:xfrm>
              <a:prstGeom prst="bentConnector3">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Connector: Elbow 105">
                <a:extLst>
                  <a:ext uri="{FF2B5EF4-FFF2-40B4-BE49-F238E27FC236}">
                    <a16:creationId xmlns:a16="http://schemas.microsoft.com/office/drawing/2014/main" id="{33B1AD52-45A0-A5D2-87A9-119B85DE4602}"/>
                  </a:ext>
                </a:extLst>
              </p:cNvPr>
              <p:cNvCxnSpPr>
                <a:cxnSpLocks/>
              </p:cNvCxnSpPr>
              <p:nvPr/>
            </p:nvCxnSpPr>
            <p:spPr>
              <a:xfrm rot="16200000" flipH="1">
                <a:off x="7393472" y="945107"/>
                <a:ext cx="805219" cy="3910084"/>
              </a:xfrm>
              <a:prstGeom prst="bentConnector3">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573DC86E-EEC9-0CFF-28D0-13138537FDCF}"/>
                  </a:ext>
                </a:extLst>
              </p:cNvPr>
              <p:cNvCxnSpPr>
                <a:cxnSpLocks/>
              </p:cNvCxnSpPr>
              <p:nvPr/>
            </p:nvCxnSpPr>
            <p:spPr>
              <a:xfrm>
                <a:off x="5841039" y="2811439"/>
                <a:ext cx="0" cy="49132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03" name="Group 102">
              <a:extLst>
                <a:ext uri="{FF2B5EF4-FFF2-40B4-BE49-F238E27FC236}">
                  <a16:creationId xmlns:a16="http://schemas.microsoft.com/office/drawing/2014/main" id="{B9420AF3-F211-BA08-6EEF-C9D9BD8C54D7}"/>
                </a:ext>
              </a:extLst>
            </p:cNvPr>
            <p:cNvGrpSpPr/>
            <p:nvPr/>
          </p:nvGrpSpPr>
          <p:grpSpPr>
            <a:xfrm>
              <a:off x="2513160" y="1641679"/>
              <a:ext cx="7069489" cy="1107850"/>
              <a:chOff x="2513160" y="1778157"/>
              <a:chExt cx="7069489" cy="1107850"/>
            </a:xfrm>
          </p:grpSpPr>
          <p:sp>
            <p:nvSpPr>
              <p:cNvPr id="40" name="Rectangle: Rounded Corners 39">
                <a:extLst>
                  <a:ext uri="{FF2B5EF4-FFF2-40B4-BE49-F238E27FC236}">
                    <a16:creationId xmlns:a16="http://schemas.microsoft.com/office/drawing/2014/main" id="{7BF7AD34-DBFD-F3D0-BE05-DEB66AA5DEE9}"/>
                  </a:ext>
                </a:extLst>
              </p:cNvPr>
              <p:cNvSpPr/>
              <p:nvPr/>
            </p:nvSpPr>
            <p:spPr>
              <a:xfrm>
                <a:off x="2513160" y="1778157"/>
                <a:ext cx="7069489" cy="1107850"/>
              </a:xfrm>
              <a:prstGeom prst="roundRect">
                <a:avLst>
                  <a:gd name="adj" fmla="val 19913"/>
                </a:avLst>
              </a:prstGeom>
              <a:solidFill>
                <a:schemeClr val="accent1"/>
              </a:solidFill>
              <a:ln w="12700" cap="flat" cmpd="sng" algn="ctr">
                <a:noFill/>
                <a:prstDash val="solid"/>
                <a:miter lim="800000"/>
              </a:ln>
              <a:effectLst/>
            </p:spPr>
            <p:txBody>
              <a:bodyPr rtlCol="0" anchor="ctr"/>
              <a:lstStyle/>
              <a:p>
                <a:pPr algn="ctr"/>
                <a:endParaRPr lang="en-IN" kern="0">
                  <a:solidFill>
                    <a:prstClr val="white"/>
                  </a:solidFill>
                  <a:latin typeface="Helvetica" pitchFamily="2" charset="0"/>
                </a:endParaRPr>
              </a:p>
            </p:txBody>
          </p:sp>
          <p:sp>
            <p:nvSpPr>
              <p:cNvPr id="69" name="Text Placeholder 9">
                <a:extLst>
                  <a:ext uri="{FF2B5EF4-FFF2-40B4-BE49-F238E27FC236}">
                    <a16:creationId xmlns:a16="http://schemas.microsoft.com/office/drawing/2014/main" id="{0FCFEF87-A24A-A2C3-5311-1BEC22AFBB1E}"/>
                  </a:ext>
                </a:extLst>
              </p:cNvPr>
              <p:cNvSpPr txBox="1">
                <a:spLocks/>
              </p:cNvSpPr>
              <p:nvPr/>
            </p:nvSpPr>
            <p:spPr bwMode="auto">
              <a:xfrm>
                <a:off x="2560332" y="1966012"/>
                <a:ext cx="6975144" cy="6555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ts val="0"/>
                  </a:spcBef>
                  <a:spcAft>
                    <a:spcPct val="0"/>
                  </a:spcAft>
                  <a:buClr>
                    <a:schemeClr val="accent1"/>
                  </a:buClr>
                  <a:buFont typeface="Arial" charset="0"/>
                  <a:buNone/>
                  <a:defRPr sz="2400" b="1">
                    <a:solidFill>
                      <a:schemeClr val="bg1"/>
                    </a:solidFill>
                    <a:latin typeface="+mn-lt"/>
                    <a:ea typeface="+mn-ea"/>
                    <a:cs typeface="+mn-cs"/>
                  </a:defRPr>
                </a:lvl1pPr>
                <a:lvl2pPr marL="457200" indent="0" algn="l" rtl="0" eaLnBrk="0" fontAlgn="base" hangingPunct="0">
                  <a:spcBef>
                    <a:spcPts val="600"/>
                  </a:spcBef>
                  <a:spcAft>
                    <a:spcPct val="0"/>
                  </a:spcAft>
                  <a:buClr>
                    <a:schemeClr val="accent1"/>
                  </a:buClr>
                  <a:buFont typeface="Arial" charset="0"/>
                  <a:buNone/>
                  <a:defRPr sz="2000" b="1">
                    <a:solidFill>
                      <a:schemeClr val="bg1"/>
                    </a:solidFill>
                    <a:latin typeface="+mn-lt"/>
                    <a:ea typeface="+mn-ea"/>
                    <a:cs typeface="+mn-cs"/>
                  </a:defRPr>
                </a:lvl2pPr>
                <a:lvl3pPr marL="914400" indent="0" algn="l" rtl="0" eaLnBrk="0" fontAlgn="base" hangingPunct="0">
                  <a:spcBef>
                    <a:spcPts val="600"/>
                  </a:spcBef>
                  <a:spcAft>
                    <a:spcPct val="0"/>
                  </a:spcAft>
                  <a:buClr>
                    <a:schemeClr val="accent1"/>
                  </a:buClr>
                  <a:buFont typeface="Arial" charset="0"/>
                  <a:buNone/>
                  <a:defRPr sz="1800" b="1">
                    <a:solidFill>
                      <a:schemeClr val="bg1"/>
                    </a:solidFill>
                    <a:latin typeface="+mn-lt"/>
                    <a:ea typeface="+mn-ea"/>
                    <a:cs typeface="+mn-cs"/>
                  </a:defRPr>
                </a:lvl3pPr>
                <a:lvl4pPr marL="1371600" indent="0" algn="l" rtl="0" eaLnBrk="0" fontAlgn="base" hangingPunct="0">
                  <a:spcBef>
                    <a:spcPts val="600"/>
                  </a:spcBef>
                  <a:spcAft>
                    <a:spcPct val="0"/>
                  </a:spcAft>
                  <a:buClr>
                    <a:schemeClr val="accent1"/>
                  </a:buClr>
                  <a:buFont typeface="Arial" charset="0"/>
                  <a:buNone/>
                  <a:defRPr sz="1600" b="1">
                    <a:solidFill>
                      <a:schemeClr val="bg1"/>
                    </a:solidFill>
                    <a:latin typeface="+mn-lt"/>
                    <a:ea typeface="+mn-ea"/>
                    <a:cs typeface="+mn-cs"/>
                  </a:defRPr>
                </a:lvl4pPr>
                <a:lvl5pPr marL="1828800" indent="0" algn="l" rtl="0" eaLnBrk="0" fontAlgn="base" hangingPunct="0">
                  <a:spcBef>
                    <a:spcPts val="600"/>
                  </a:spcBef>
                  <a:spcAft>
                    <a:spcPct val="0"/>
                  </a:spcAft>
                  <a:buClr>
                    <a:schemeClr val="accent1"/>
                  </a:buClr>
                  <a:buFont typeface="Arial" charset="0"/>
                  <a:buNone/>
                  <a:defRPr sz="1600" b="1">
                    <a:solidFill>
                      <a:schemeClr val="bg1"/>
                    </a:solidFill>
                    <a:latin typeface="+mn-lt"/>
                    <a:ea typeface="+mn-ea"/>
                    <a:cs typeface="+mn-cs"/>
                  </a:defRPr>
                </a:lvl5pPr>
                <a:lvl6pPr marL="2286000" indent="0" algn="l" rtl="0" fontAlgn="base">
                  <a:spcBef>
                    <a:spcPct val="50000"/>
                  </a:spcBef>
                  <a:spcAft>
                    <a:spcPct val="0"/>
                  </a:spcAft>
                  <a:buClr>
                    <a:srgbClr val="FFFF00"/>
                  </a:buClr>
                  <a:buFont typeface="Arial" charset="0"/>
                  <a:buNone/>
                  <a:defRPr sz="1600" b="1">
                    <a:solidFill>
                      <a:schemeClr val="tx1"/>
                    </a:solidFill>
                    <a:latin typeface="+mn-lt"/>
                    <a:ea typeface="+mn-ea"/>
                    <a:cs typeface="+mn-cs"/>
                  </a:defRPr>
                </a:lvl6pPr>
                <a:lvl7pPr marL="2743200" indent="0" algn="l" rtl="0" fontAlgn="base">
                  <a:spcBef>
                    <a:spcPct val="50000"/>
                  </a:spcBef>
                  <a:spcAft>
                    <a:spcPct val="0"/>
                  </a:spcAft>
                  <a:buClr>
                    <a:srgbClr val="FFFF00"/>
                  </a:buClr>
                  <a:buFont typeface="Arial" charset="0"/>
                  <a:buNone/>
                  <a:defRPr sz="1600" b="1">
                    <a:solidFill>
                      <a:schemeClr val="tx1"/>
                    </a:solidFill>
                    <a:latin typeface="+mn-lt"/>
                    <a:ea typeface="+mn-ea"/>
                    <a:cs typeface="+mn-cs"/>
                  </a:defRPr>
                </a:lvl7pPr>
                <a:lvl8pPr marL="3200400" indent="0" algn="l" rtl="0" fontAlgn="base">
                  <a:spcBef>
                    <a:spcPct val="50000"/>
                  </a:spcBef>
                  <a:spcAft>
                    <a:spcPct val="0"/>
                  </a:spcAft>
                  <a:buClr>
                    <a:srgbClr val="FFFF00"/>
                  </a:buClr>
                  <a:buFont typeface="Arial" charset="0"/>
                  <a:buNone/>
                  <a:defRPr sz="1600" b="1">
                    <a:solidFill>
                      <a:schemeClr val="tx1"/>
                    </a:solidFill>
                    <a:latin typeface="+mn-lt"/>
                    <a:ea typeface="+mn-ea"/>
                    <a:cs typeface="+mn-cs"/>
                  </a:defRPr>
                </a:lvl8pPr>
                <a:lvl9pPr marL="3657600" indent="0" algn="l" rtl="0" fontAlgn="base">
                  <a:spcBef>
                    <a:spcPct val="50000"/>
                  </a:spcBef>
                  <a:spcAft>
                    <a:spcPct val="0"/>
                  </a:spcAft>
                  <a:buClr>
                    <a:srgbClr val="FFFF00"/>
                  </a:buClr>
                  <a:buFont typeface="Arial" charset="0"/>
                  <a:buNone/>
                  <a:defRPr sz="1600" b="1">
                    <a:solidFill>
                      <a:schemeClr val="tx1"/>
                    </a:solidFill>
                    <a:latin typeface="+mn-lt"/>
                    <a:ea typeface="+mn-ea"/>
                    <a:cs typeface="+mn-cs"/>
                  </a:defRPr>
                </a:lvl9pPr>
              </a:lstStyle>
              <a:p>
                <a:pPr algn="ctr"/>
                <a:r>
                  <a:rPr lang="en-US" sz="1800" kern="0">
                    <a:latin typeface="Helvetica" pitchFamily="2" charset="0"/>
                  </a:rPr>
                  <a:t>Idiopathic PAH phenotypes determined by cluster analysis from the COMPERA registry</a:t>
                </a:r>
              </a:p>
            </p:txBody>
          </p:sp>
        </p:grpSp>
        <p:grpSp>
          <p:nvGrpSpPr>
            <p:cNvPr id="89" name="Group 88">
              <a:extLst>
                <a:ext uri="{FF2B5EF4-FFF2-40B4-BE49-F238E27FC236}">
                  <a16:creationId xmlns:a16="http://schemas.microsoft.com/office/drawing/2014/main" id="{7902F288-DA6E-0360-5579-D37E94C4FF5B}"/>
                </a:ext>
              </a:extLst>
            </p:cNvPr>
            <p:cNvGrpSpPr/>
            <p:nvPr/>
          </p:nvGrpSpPr>
          <p:grpSpPr>
            <a:xfrm>
              <a:off x="521463" y="3370997"/>
              <a:ext cx="3702636" cy="2456597"/>
              <a:chOff x="827406" y="3370997"/>
              <a:chExt cx="3702636" cy="2456597"/>
            </a:xfrm>
          </p:grpSpPr>
          <p:sp>
            <p:nvSpPr>
              <p:cNvPr id="43" name="Rectangle: Rounded Corners 42">
                <a:extLst>
                  <a:ext uri="{FF2B5EF4-FFF2-40B4-BE49-F238E27FC236}">
                    <a16:creationId xmlns:a16="http://schemas.microsoft.com/office/drawing/2014/main" id="{89D2CE68-062A-50E6-1828-55163B7B9BDE}"/>
                  </a:ext>
                </a:extLst>
              </p:cNvPr>
              <p:cNvSpPr/>
              <p:nvPr/>
            </p:nvSpPr>
            <p:spPr>
              <a:xfrm>
                <a:off x="827406" y="3370997"/>
                <a:ext cx="3346480" cy="2456597"/>
              </a:xfrm>
              <a:prstGeom prst="roundRect">
                <a:avLst>
                  <a:gd name="adj" fmla="val 6588"/>
                </a:avLst>
              </a:prstGeom>
              <a:solidFill>
                <a:srgbClr val="FFFFFF"/>
              </a:solidFill>
              <a:ln w="2540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Helvetica" pitchFamily="2" charset="0"/>
                </a:endParaRPr>
              </a:p>
            </p:txBody>
          </p:sp>
          <p:sp>
            <p:nvSpPr>
              <p:cNvPr id="59" name="ZoneTexte 15">
                <a:extLst>
                  <a:ext uri="{FF2B5EF4-FFF2-40B4-BE49-F238E27FC236}">
                    <a16:creationId xmlns:a16="http://schemas.microsoft.com/office/drawing/2014/main" id="{D24698FF-8525-B556-179B-8271A13FAD94}"/>
                  </a:ext>
                </a:extLst>
              </p:cNvPr>
              <p:cNvSpPr txBox="1"/>
              <p:nvPr/>
            </p:nvSpPr>
            <p:spPr>
              <a:xfrm>
                <a:off x="952092" y="4044094"/>
                <a:ext cx="3499669"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latin typeface="Helvetica" pitchFamily="2" charset="0"/>
                  </a:rPr>
                  <a:t>n = 106 (13%)</a:t>
                </a:r>
                <a:endParaRPr kumimoji="0" lang="fr-FR" sz="1200" b="1" i="0" u="none" strike="noStrike" kern="0" cap="none" spc="0" normalizeH="0" baseline="0" noProof="0">
                  <a:ln>
                    <a:noFill/>
                  </a:ln>
                  <a:solidFill>
                    <a:prstClr val="black"/>
                  </a:solidFill>
                  <a:effectLst/>
                  <a:uLnTx/>
                  <a:uFillTx/>
                  <a:latin typeface="Helvetica" pitchFamily="2" charset="0"/>
                </a:endParaRPr>
              </a:p>
            </p:txBody>
          </p:sp>
          <p:sp>
            <p:nvSpPr>
              <p:cNvPr id="60" name="ZoneTexte 15">
                <a:extLst>
                  <a:ext uri="{FF2B5EF4-FFF2-40B4-BE49-F238E27FC236}">
                    <a16:creationId xmlns:a16="http://schemas.microsoft.com/office/drawing/2014/main" id="{F9771F03-421E-ABDB-C6D9-6FD4AF10499B}"/>
                  </a:ext>
                </a:extLst>
              </p:cNvPr>
              <p:cNvSpPr txBox="1"/>
              <p:nvPr/>
            </p:nvSpPr>
            <p:spPr>
              <a:xfrm>
                <a:off x="873810" y="4437965"/>
                <a:ext cx="3656232" cy="1192634"/>
              </a:xfrm>
              <a:prstGeom prst="rect">
                <a:avLst/>
              </a:prstGeom>
              <a:noFill/>
            </p:spPr>
            <p:txBody>
              <a:bodyPr wrap="square" rtlCol="0">
                <a:spAutoFit/>
              </a:bodyPr>
              <a:lstStyle/>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fr-FR" sz="1600" b="0" i="0" u="none" strike="noStrike" kern="0" cap="none" spc="0" normalizeH="0" baseline="0" noProof="0">
                    <a:ln>
                      <a:noFill/>
                    </a:ln>
                    <a:solidFill>
                      <a:prstClr val="black"/>
                    </a:solidFill>
                    <a:effectLst/>
                    <a:uLnTx/>
                    <a:uFillTx/>
                    <a:latin typeface="Helvetica" pitchFamily="2" charset="0"/>
                  </a:rPr>
                  <a:t>Mean age: 45 y</a:t>
                </a:r>
              </a:p>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fr-FR" sz="1600" kern="0">
                    <a:solidFill>
                      <a:prstClr val="black"/>
                    </a:solidFill>
                    <a:latin typeface="Helvetica" pitchFamily="2" charset="0"/>
                  </a:rPr>
                  <a:t>No comorbidity</a:t>
                </a:r>
              </a:p>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fr-FR" sz="1600" b="0" i="0" u="none" strike="noStrike" kern="0" cap="none" spc="0" normalizeH="0" baseline="0" noProof="0">
                    <a:ln>
                      <a:noFill/>
                    </a:ln>
                    <a:solidFill>
                      <a:prstClr val="black"/>
                    </a:solidFill>
                    <a:effectLst/>
                    <a:uLnTx/>
                    <a:uFillTx/>
                    <a:latin typeface="Helvetica" pitchFamily="2" charset="0"/>
                  </a:rPr>
                  <a:t>Female predominance (76%)</a:t>
                </a:r>
              </a:p>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fr-FR" sz="1600" kern="0">
                    <a:solidFill>
                      <a:prstClr val="black"/>
                    </a:solidFill>
                    <a:latin typeface="Helvetica" pitchFamily="2" charset="0"/>
                  </a:rPr>
                  <a:t>DLCO &gt;45%</a:t>
                </a:r>
                <a:endParaRPr kumimoji="0" lang="fr-FR" sz="1600" b="0" i="0" u="none" strike="noStrike" kern="0" cap="none" spc="0" normalizeH="0" baseline="0" noProof="0">
                  <a:ln>
                    <a:noFill/>
                  </a:ln>
                  <a:solidFill>
                    <a:prstClr val="black"/>
                  </a:solidFill>
                  <a:effectLst/>
                  <a:uLnTx/>
                  <a:uFillTx/>
                  <a:latin typeface="Helvetica" pitchFamily="2" charset="0"/>
                </a:endParaRPr>
              </a:p>
            </p:txBody>
          </p:sp>
          <p:sp>
            <p:nvSpPr>
              <p:cNvPr id="52" name="Rectangle: Rounded Corners 51">
                <a:extLst>
                  <a:ext uri="{FF2B5EF4-FFF2-40B4-BE49-F238E27FC236}">
                    <a16:creationId xmlns:a16="http://schemas.microsoft.com/office/drawing/2014/main" id="{E97EA835-F795-1980-B7F6-783E09C3A489}"/>
                  </a:ext>
                </a:extLst>
              </p:cNvPr>
              <p:cNvSpPr/>
              <p:nvPr/>
            </p:nvSpPr>
            <p:spPr>
              <a:xfrm>
                <a:off x="918846" y="3438414"/>
                <a:ext cx="3153432" cy="546732"/>
              </a:xfrm>
              <a:prstGeom prst="roundRect">
                <a:avLst>
                  <a:gd name="adj" fmla="val 11911"/>
                </a:avLst>
              </a:prstGeom>
              <a:solidFill>
                <a:schemeClr val="accent2"/>
              </a:solidFill>
              <a:ln w="12700" cap="flat" cmpd="sng" algn="ctr">
                <a:noFill/>
                <a:prstDash val="solid"/>
                <a:miter lim="800000"/>
              </a:ln>
              <a:effectLst/>
            </p:spPr>
            <p:txBody>
              <a:bodyPr rtlCol="0" anchor="ctr"/>
              <a:lstStyle/>
              <a:p>
                <a:pPr algn="ctr"/>
                <a:endParaRPr lang="en-IN" kern="0">
                  <a:solidFill>
                    <a:prstClr val="white"/>
                  </a:solidFill>
                  <a:latin typeface="Helvetica" pitchFamily="2" charset="0"/>
                </a:endParaRPr>
              </a:p>
            </p:txBody>
          </p:sp>
          <p:sp>
            <p:nvSpPr>
              <p:cNvPr id="53" name="TextBox 52">
                <a:extLst>
                  <a:ext uri="{FF2B5EF4-FFF2-40B4-BE49-F238E27FC236}">
                    <a16:creationId xmlns:a16="http://schemas.microsoft.com/office/drawing/2014/main" id="{BD67A47C-3603-0235-ADAB-02C6CC781CF7}"/>
                  </a:ext>
                </a:extLst>
              </p:cNvPr>
              <p:cNvSpPr txBox="1"/>
              <p:nvPr/>
            </p:nvSpPr>
            <p:spPr>
              <a:xfrm>
                <a:off x="1028686" y="3511725"/>
                <a:ext cx="2957095" cy="400110"/>
              </a:xfrm>
              <a:prstGeom prst="rect">
                <a:avLst/>
              </a:prstGeom>
              <a:noFill/>
              <a:ln w="12700" cap="flat" cmpd="sng" algn="ctr">
                <a:no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2000" b="0" i="0" u="none" strike="noStrike" kern="0" cap="none" spc="0" normalizeH="0" baseline="0">
                    <a:ln>
                      <a:noFill/>
                    </a:ln>
                    <a:solidFill>
                      <a:prstClr val="white"/>
                    </a:solidFill>
                    <a:effectLst/>
                    <a:uLnTx/>
                    <a:uFillTx/>
                    <a:latin typeface="Arial" panose="020B0604020202020204"/>
                  </a:defRPr>
                </a:lvl1pPr>
              </a:lstStyle>
              <a:p>
                <a:r>
                  <a:rPr lang="en-IN" sz="1800" b="1">
                    <a:latin typeface="Helvetica" pitchFamily="2" charset="0"/>
                  </a:rPr>
                  <a:t>Cluster 1</a:t>
                </a:r>
              </a:p>
            </p:txBody>
          </p:sp>
        </p:grpSp>
        <p:grpSp>
          <p:nvGrpSpPr>
            <p:cNvPr id="90" name="Group 89">
              <a:extLst>
                <a:ext uri="{FF2B5EF4-FFF2-40B4-BE49-F238E27FC236}">
                  <a16:creationId xmlns:a16="http://schemas.microsoft.com/office/drawing/2014/main" id="{47FFE869-AA1D-D97F-AEAA-B2ABAC6C0E74}"/>
                </a:ext>
              </a:extLst>
            </p:cNvPr>
            <p:cNvGrpSpPr/>
            <p:nvPr/>
          </p:nvGrpSpPr>
          <p:grpSpPr>
            <a:xfrm>
              <a:off x="4110267" y="3370997"/>
              <a:ext cx="3749040" cy="2456597"/>
              <a:chOff x="506127" y="3370997"/>
              <a:chExt cx="3749040" cy="2456597"/>
            </a:xfrm>
          </p:grpSpPr>
          <p:sp>
            <p:nvSpPr>
              <p:cNvPr id="91" name="Rectangle: Rounded Corners 90">
                <a:extLst>
                  <a:ext uri="{FF2B5EF4-FFF2-40B4-BE49-F238E27FC236}">
                    <a16:creationId xmlns:a16="http://schemas.microsoft.com/office/drawing/2014/main" id="{EA000B7C-CCAE-FB9F-1CC7-E47F7AD891A4}"/>
                  </a:ext>
                </a:extLst>
              </p:cNvPr>
              <p:cNvSpPr/>
              <p:nvPr/>
            </p:nvSpPr>
            <p:spPr>
              <a:xfrm>
                <a:off x="506127" y="3370997"/>
                <a:ext cx="3749040" cy="2456597"/>
              </a:xfrm>
              <a:prstGeom prst="roundRect">
                <a:avLst>
                  <a:gd name="adj" fmla="val 6588"/>
                </a:avLst>
              </a:prstGeom>
              <a:solidFill>
                <a:srgbClr val="FFFFFF"/>
              </a:solidFill>
              <a:ln w="2540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Helvetica" pitchFamily="2" charset="0"/>
                </a:endParaRPr>
              </a:p>
            </p:txBody>
          </p:sp>
          <p:sp>
            <p:nvSpPr>
              <p:cNvPr id="92" name="ZoneTexte 15">
                <a:extLst>
                  <a:ext uri="{FF2B5EF4-FFF2-40B4-BE49-F238E27FC236}">
                    <a16:creationId xmlns:a16="http://schemas.microsoft.com/office/drawing/2014/main" id="{BC65DF70-5B5F-180B-ADFE-59A994CC65B8}"/>
                  </a:ext>
                </a:extLst>
              </p:cNvPr>
              <p:cNvSpPr txBox="1"/>
              <p:nvPr/>
            </p:nvSpPr>
            <p:spPr>
              <a:xfrm>
                <a:off x="630813" y="4044094"/>
                <a:ext cx="3499669"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latin typeface="Helvetica" pitchFamily="2" charset="0"/>
                  </a:rPr>
                  <a:t>n = 301 (36%)</a:t>
                </a:r>
                <a:endParaRPr kumimoji="0" lang="fr-FR" sz="1200" b="1" i="0" u="none" strike="noStrike" kern="0" cap="none" spc="0" normalizeH="0" baseline="0" noProof="0">
                  <a:ln>
                    <a:noFill/>
                  </a:ln>
                  <a:solidFill>
                    <a:prstClr val="black"/>
                  </a:solidFill>
                  <a:effectLst/>
                  <a:uLnTx/>
                  <a:uFillTx/>
                  <a:latin typeface="Helvetica" pitchFamily="2" charset="0"/>
                </a:endParaRPr>
              </a:p>
            </p:txBody>
          </p:sp>
          <p:sp>
            <p:nvSpPr>
              <p:cNvPr id="93" name="ZoneTexte 15">
                <a:extLst>
                  <a:ext uri="{FF2B5EF4-FFF2-40B4-BE49-F238E27FC236}">
                    <a16:creationId xmlns:a16="http://schemas.microsoft.com/office/drawing/2014/main" id="{C38A5280-D6B2-BF8B-6744-64208CDF37AD}"/>
                  </a:ext>
                </a:extLst>
              </p:cNvPr>
              <p:cNvSpPr txBox="1"/>
              <p:nvPr/>
            </p:nvSpPr>
            <p:spPr>
              <a:xfrm>
                <a:off x="552531" y="4437965"/>
                <a:ext cx="3656232" cy="1192634"/>
              </a:xfrm>
              <a:prstGeom prst="rect">
                <a:avLst/>
              </a:prstGeom>
              <a:noFill/>
            </p:spPr>
            <p:txBody>
              <a:bodyPr wrap="square" rtlCol="0">
                <a:spAutoFit/>
              </a:bodyPr>
              <a:lstStyle/>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fr-FR" sz="1600" b="0" i="0" u="none" strike="noStrike" kern="0" cap="none" spc="0" normalizeH="0" baseline="0" noProof="0">
                    <a:ln>
                      <a:noFill/>
                    </a:ln>
                    <a:solidFill>
                      <a:prstClr val="black"/>
                    </a:solidFill>
                    <a:effectLst/>
                    <a:uLnTx/>
                    <a:uFillTx/>
                    <a:latin typeface="Helvetica" pitchFamily="2" charset="0"/>
                  </a:rPr>
                  <a:t>Mean age: 75 y</a:t>
                </a:r>
              </a:p>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fr-FR" sz="1600" kern="0">
                    <a:solidFill>
                      <a:prstClr val="black"/>
                    </a:solidFill>
                    <a:latin typeface="Helvetica" pitchFamily="2" charset="0"/>
                  </a:rPr>
                  <a:t>CV comorbidities (94%)</a:t>
                </a:r>
              </a:p>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fr-FR" sz="1600" b="0" i="0" u="none" strike="noStrike" kern="0" cap="none" spc="0" normalizeH="0" baseline="0" noProof="0">
                    <a:ln>
                      <a:noFill/>
                    </a:ln>
                    <a:solidFill>
                      <a:prstClr val="black"/>
                    </a:solidFill>
                    <a:effectLst/>
                    <a:uLnTx/>
                    <a:uFillTx/>
                    <a:latin typeface="Helvetica" pitchFamily="2" charset="0"/>
                  </a:rPr>
                  <a:t>Female (98%) – AF (36%)</a:t>
                </a:r>
              </a:p>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fr-FR" sz="1600" kern="0">
                    <a:solidFill>
                      <a:prstClr val="black"/>
                    </a:solidFill>
                    <a:latin typeface="Helvetica" pitchFamily="2" charset="0"/>
                  </a:rPr>
                  <a:t>DLCO &lt;45% (34%)</a:t>
                </a:r>
                <a:endParaRPr kumimoji="0" lang="fr-FR" sz="1600" b="0" i="0" u="none" strike="noStrike" kern="0" cap="none" spc="0" normalizeH="0" baseline="0" noProof="0">
                  <a:ln>
                    <a:noFill/>
                  </a:ln>
                  <a:solidFill>
                    <a:prstClr val="black"/>
                  </a:solidFill>
                  <a:effectLst/>
                  <a:uLnTx/>
                  <a:uFillTx/>
                  <a:latin typeface="Helvetica" pitchFamily="2" charset="0"/>
                </a:endParaRPr>
              </a:p>
            </p:txBody>
          </p:sp>
          <p:sp>
            <p:nvSpPr>
              <p:cNvPr id="94" name="Rectangle: Rounded Corners 93">
                <a:extLst>
                  <a:ext uri="{FF2B5EF4-FFF2-40B4-BE49-F238E27FC236}">
                    <a16:creationId xmlns:a16="http://schemas.microsoft.com/office/drawing/2014/main" id="{5A424E51-A545-BB4D-BA64-FD7054DF18D6}"/>
                  </a:ext>
                </a:extLst>
              </p:cNvPr>
              <p:cNvSpPr/>
              <p:nvPr/>
            </p:nvSpPr>
            <p:spPr>
              <a:xfrm>
                <a:off x="597567" y="3438414"/>
                <a:ext cx="3566160" cy="546732"/>
              </a:xfrm>
              <a:prstGeom prst="roundRect">
                <a:avLst>
                  <a:gd name="adj" fmla="val 11911"/>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b="0" i="0" u="none" strike="noStrike" kern="0" cap="none" spc="0" normalizeH="0" baseline="0" noProof="0">
                  <a:ln>
                    <a:noFill/>
                  </a:ln>
                  <a:solidFill>
                    <a:prstClr val="white"/>
                  </a:solidFill>
                  <a:effectLst/>
                  <a:uLnTx/>
                  <a:uFillTx/>
                  <a:latin typeface="Helvetica" pitchFamily="2" charset="0"/>
                </a:endParaRPr>
              </a:p>
            </p:txBody>
          </p:sp>
          <p:sp>
            <p:nvSpPr>
              <p:cNvPr id="95" name="TextBox 94">
                <a:extLst>
                  <a:ext uri="{FF2B5EF4-FFF2-40B4-BE49-F238E27FC236}">
                    <a16:creationId xmlns:a16="http://schemas.microsoft.com/office/drawing/2014/main" id="{E073DEE4-34C3-744E-4C37-70255B7C8804}"/>
                  </a:ext>
                </a:extLst>
              </p:cNvPr>
              <p:cNvSpPr txBox="1"/>
              <p:nvPr/>
            </p:nvSpPr>
            <p:spPr>
              <a:xfrm>
                <a:off x="707407" y="3511725"/>
                <a:ext cx="3346480" cy="36933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b="1" i="0" u="none" strike="noStrike" kern="0" cap="none" spc="30" normalizeH="0" baseline="0" noProof="0">
                    <a:ln>
                      <a:noFill/>
                    </a:ln>
                    <a:solidFill>
                      <a:prstClr val="white"/>
                    </a:solidFill>
                    <a:effectLst/>
                    <a:uLnTx/>
                    <a:uFillTx/>
                    <a:latin typeface="Helvetica" pitchFamily="2" charset="0"/>
                  </a:rPr>
                  <a:t>Cluster 2</a:t>
                </a:r>
              </a:p>
            </p:txBody>
          </p:sp>
        </p:grpSp>
        <p:grpSp>
          <p:nvGrpSpPr>
            <p:cNvPr id="96" name="Group 95">
              <a:extLst>
                <a:ext uri="{FF2B5EF4-FFF2-40B4-BE49-F238E27FC236}">
                  <a16:creationId xmlns:a16="http://schemas.microsoft.com/office/drawing/2014/main" id="{5B7864BF-205B-18CB-43C5-62262FA90CB0}"/>
                </a:ext>
              </a:extLst>
            </p:cNvPr>
            <p:cNvGrpSpPr/>
            <p:nvPr/>
          </p:nvGrpSpPr>
          <p:grpSpPr>
            <a:xfrm>
              <a:off x="8131564" y="3370997"/>
              <a:ext cx="3702636" cy="2456597"/>
              <a:chOff x="617340" y="3370997"/>
              <a:chExt cx="3702636" cy="2456597"/>
            </a:xfrm>
          </p:grpSpPr>
          <p:sp>
            <p:nvSpPr>
              <p:cNvPr id="97" name="Rectangle: Rounded Corners 96">
                <a:extLst>
                  <a:ext uri="{FF2B5EF4-FFF2-40B4-BE49-F238E27FC236}">
                    <a16:creationId xmlns:a16="http://schemas.microsoft.com/office/drawing/2014/main" id="{CCD87C17-C23E-2CAA-CD07-52A7374C6121}"/>
                  </a:ext>
                </a:extLst>
              </p:cNvPr>
              <p:cNvSpPr/>
              <p:nvPr/>
            </p:nvSpPr>
            <p:spPr>
              <a:xfrm>
                <a:off x="617340" y="3370997"/>
                <a:ext cx="3246532" cy="2456597"/>
              </a:xfrm>
              <a:prstGeom prst="roundRect">
                <a:avLst>
                  <a:gd name="adj" fmla="val 6588"/>
                </a:avLst>
              </a:prstGeom>
              <a:solidFill>
                <a:srgbClr val="FFFFFF"/>
              </a:solidFill>
              <a:ln w="25400" cap="flat" cmpd="sng" algn="ctr">
                <a:solidFill>
                  <a:schemeClr val="accent1">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Helvetica" pitchFamily="2" charset="0"/>
                </a:endParaRPr>
              </a:p>
            </p:txBody>
          </p:sp>
          <p:sp>
            <p:nvSpPr>
              <p:cNvPr id="98" name="ZoneTexte 15">
                <a:extLst>
                  <a:ext uri="{FF2B5EF4-FFF2-40B4-BE49-F238E27FC236}">
                    <a16:creationId xmlns:a16="http://schemas.microsoft.com/office/drawing/2014/main" id="{BDF8CCDA-3925-C091-0A6A-82976E66AC01}"/>
                  </a:ext>
                </a:extLst>
              </p:cNvPr>
              <p:cNvSpPr txBox="1"/>
              <p:nvPr/>
            </p:nvSpPr>
            <p:spPr>
              <a:xfrm>
                <a:off x="742026" y="4044094"/>
                <a:ext cx="3499669"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a:ln>
                      <a:noFill/>
                    </a:ln>
                    <a:solidFill>
                      <a:prstClr val="black"/>
                    </a:solidFill>
                    <a:effectLst/>
                    <a:uLnTx/>
                    <a:uFillTx/>
                    <a:latin typeface="Helvetica" pitchFamily="2" charset="0"/>
                  </a:rPr>
                  <a:t>n = 301 (51%)</a:t>
                </a:r>
                <a:endParaRPr kumimoji="0" lang="fr-FR" sz="1200" b="1" i="0" u="none" strike="noStrike" kern="0" cap="none" spc="0" normalizeH="0" baseline="0" noProof="0">
                  <a:ln>
                    <a:noFill/>
                  </a:ln>
                  <a:solidFill>
                    <a:prstClr val="black"/>
                  </a:solidFill>
                  <a:effectLst/>
                  <a:uLnTx/>
                  <a:uFillTx/>
                  <a:latin typeface="Helvetica" pitchFamily="2" charset="0"/>
                </a:endParaRPr>
              </a:p>
            </p:txBody>
          </p:sp>
          <p:sp>
            <p:nvSpPr>
              <p:cNvPr id="99" name="ZoneTexte 15">
                <a:extLst>
                  <a:ext uri="{FF2B5EF4-FFF2-40B4-BE49-F238E27FC236}">
                    <a16:creationId xmlns:a16="http://schemas.microsoft.com/office/drawing/2014/main" id="{BCC15CC2-E585-6F58-C2A3-707DC1691BFA}"/>
                  </a:ext>
                </a:extLst>
              </p:cNvPr>
              <p:cNvSpPr txBox="1"/>
              <p:nvPr/>
            </p:nvSpPr>
            <p:spPr>
              <a:xfrm>
                <a:off x="663744" y="4437965"/>
                <a:ext cx="3656232" cy="1192634"/>
              </a:xfrm>
              <a:prstGeom prst="rect">
                <a:avLst/>
              </a:prstGeom>
              <a:noFill/>
            </p:spPr>
            <p:txBody>
              <a:bodyPr wrap="square" rtlCol="0">
                <a:spAutoFit/>
              </a:bodyPr>
              <a:lstStyle/>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fr-FR" sz="1600" b="0" i="0" u="none" strike="noStrike" kern="0" cap="none" spc="0" normalizeH="0" baseline="0" noProof="0" err="1">
                    <a:ln>
                      <a:noFill/>
                    </a:ln>
                    <a:solidFill>
                      <a:prstClr val="black"/>
                    </a:solidFill>
                    <a:effectLst/>
                    <a:uLnTx/>
                    <a:uFillTx/>
                    <a:latin typeface="Helvetica" pitchFamily="2" charset="0"/>
                  </a:rPr>
                  <a:t>Mean</a:t>
                </a:r>
                <a:r>
                  <a:rPr kumimoji="0" lang="fr-FR" sz="1600" b="0" i="0" u="none" strike="noStrike" kern="0" cap="none" spc="0" normalizeH="0" baseline="0" noProof="0">
                    <a:ln>
                      <a:noFill/>
                    </a:ln>
                    <a:solidFill>
                      <a:prstClr val="black"/>
                    </a:solidFill>
                    <a:effectLst/>
                    <a:uLnTx/>
                    <a:uFillTx/>
                    <a:latin typeface="Helvetica" pitchFamily="2" charset="0"/>
                  </a:rPr>
                  <a:t> </a:t>
                </a:r>
                <a:r>
                  <a:rPr kumimoji="0" lang="fr-FR" sz="1600" b="0" i="0" u="none" strike="noStrike" kern="0" cap="none" spc="0" normalizeH="0" baseline="0" noProof="0" err="1">
                    <a:ln>
                      <a:noFill/>
                    </a:ln>
                    <a:solidFill>
                      <a:prstClr val="black"/>
                    </a:solidFill>
                    <a:effectLst/>
                    <a:uLnTx/>
                    <a:uFillTx/>
                    <a:latin typeface="Helvetica" pitchFamily="2" charset="0"/>
                  </a:rPr>
                  <a:t>age</a:t>
                </a:r>
                <a:r>
                  <a:rPr kumimoji="0" lang="fr-FR" sz="1600" b="0" i="0" u="none" strike="noStrike" kern="0" cap="none" spc="0" normalizeH="0" baseline="0" noProof="0">
                    <a:ln>
                      <a:noFill/>
                    </a:ln>
                    <a:solidFill>
                      <a:prstClr val="black"/>
                    </a:solidFill>
                    <a:effectLst/>
                    <a:uLnTx/>
                    <a:uFillTx/>
                    <a:latin typeface="Helvetica" pitchFamily="2" charset="0"/>
                  </a:rPr>
                  <a:t>: 72 y</a:t>
                </a:r>
              </a:p>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fr-FR" sz="1600" kern="0">
                    <a:solidFill>
                      <a:prstClr val="black"/>
                    </a:solidFill>
                    <a:latin typeface="Helvetica" pitchFamily="2" charset="0"/>
                  </a:rPr>
                  <a:t>CV </a:t>
                </a:r>
                <a:r>
                  <a:rPr lang="fr-FR" sz="1600" kern="0" err="1">
                    <a:solidFill>
                      <a:prstClr val="black"/>
                    </a:solidFill>
                    <a:latin typeface="Helvetica" pitchFamily="2" charset="0"/>
                  </a:rPr>
                  <a:t>comorbidities</a:t>
                </a:r>
                <a:r>
                  <a:rPr lang="fr-FR" sz="1600" kern="0">
                    <a:solidFill>
                      <a:prstClr val="black"/>
                    </a:solidFill>
                    <a:latin typeface="Helvetica" pitchFamily="2" charset="0"/>
                  </a:rPr>
                  <a:t> (91%)</a:t>
                </a:r>
              </a:p>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fr-FR" sz="1600" b="0" i="0" u="none" strike="noStrike" kern="0" cap="none" spc="0" normalizeH="0" baseline="0" noProof="0">
                    <a:ln>
                      <a:noFill/>
                    </a:ln>
                    <a:solidFill>
                      <a:prstClr val="black"/>
                    </a:solidFill>
                    <a:effectLst/>
                    <a:uLnTx/>
                    <a:uFillTx/>
                    <a:latin typeface="Helvetica" pitchFamily="2" charset="0"/>
                  </a:rPr>
                  <a:t>Males (78%) – </a:t>
                </a:r>
                <a:r>
                  <a:rPr kumimoji="0" lang="fr-FR" sz="1600" b="0" i="0" u="none" strike="noStrike" kern="0" cap="none" spc="0" normalizeH="0" baseline="0" noProof="0" err="1">
                    <a:ln>
                      <a:noFill/>
                    </a:ln>
                    <a:solidFill>
                      <a:prstClr val="black"/>
                    </a:solidFill>
                    <a:effectLst/>
                    <a:uLnTx/>
                    <a:uFillTx/>
                    <a:latin typeface="Helvetica" pitchFamily="2" charset="0"/>
                  </a:rPr>
                  <a:t>smokers</a:t>
                </a:r>
                <a:r>
                  <a:rPr kumimoji="0" lang="fr-FR" sz="1600" b="0" i="0" u="none" strike="noStrike" kern="0" cap="none" spc="0" normalizeH="0" baseline="0" noProof="0">
                    <a:ln>
                      <a:noFill/>
                    </a:ln>
                    <a:solidFill>
                      <a:prstClr val="black"/>
                    </a:solidFill>
                    <a:effectLst/>
                    <a:uLnTx/>
                    <a:uFillTx/>
                    <a:latin typeface="Helvetica" pitchFamily="2" charset="0"/>
                  </a:rPr>
                  <a:t> (79%)</a:t>
                </a:r>
              </a:p>
              <a:p>
                <a:pPr marL="173038" marR="0" lvl="0" indent="-173038" defTabSz="914400" eaLnBrk="1" fontAlgn="auto" latinLnBrk="0" hangingPunct="1">
                  <a:lnSpc>
                    <a:spcPct val="100000"/>
                  </a:lnSpc>
                  <a:spcBef>
                    <a:spcPts val="300"/>
                  </a:spcBef>
                  <a:spcAft>
                    <a:spcPts val="0"/>
                  </a:spcAft>
                  <a:buClrTx/>
                  <a:buSzTx/>
                  <a:buFont typeface="Arial" panose="020B0604020202020204" pitchFamily="34" charset="0"/>
                  <a:buChar char="•"/>
                  <a:tabLst/>
                  <a:defRPr/>
                </a:pPr>
                <a:r>
                  <a:rPr lang="fr-FR" sz="1600" kern="0">
                    <a:solidFill>
                      <a:prstClr val="black"/>
                    </a:solidFill>
                    <a:latin typeface="Helvetica" pitchFamily="2" charset="0"/>
                  </a:rPr>
                  <a:t>DLCO &lt;45% (53%)</a:t>
                </a:r>
                <a:endParaRPr kumimoji="0" lang="fr-FR" sz="1600" b="0" i="0" u="none" strike="noStrike" kern="0" cap="none" spc="0" normalizeH="0" baseline="0" noProof="0">
                  <a:ln>
                    <a:noFill/>
                  </a:ln>
                  <a:solidFill>
                    <a:prstClr val="black"/>
                  </a:solidFill>
                  <a:effectLst/>
                  <a:uLnTx/>
                  <a:uFillTx/>
                  <a:latin typeface="Helvetica" pitchFamily="2" charset="0"/>
                </a:endParaRPr>
              </a:p>
            </p:txBody>
          </p:sp>
          <p:sp>
            <p:nvSpPr>
              <p:cNvPr id="100" name="Rectangle: Rounded Corners 99">
                <a:extLst>
                  <a:ext uri="{FF2B5EF4-FFF2-40B4-BE49-F238E27FC236}">
                    <a16:creationId xmlns:a16="http://schemas.microsoft.com/office/drawing/2014/main" id="{0D26E499-619F-8D23-2AEA-7EBE414028AA}"/>
                  </a:ext>
                </a:extLst>
              </p:cNvPr>
              <p:cNvSpPr/>
              <p:nvPr/>
            </p:nvSpPr>
            <p:spPr>
              <a:xfrm>
                <a:off x="708780" y="3438414"/>
                <a:ext cx="3056238" cy="546732"/>
              </a:xfrm>
              <a:prstGeom prst="roundRect">
                <a:avLst>
                  <a:gd name="adj" fmla="val 11911"/>
                </a:avLst>
              </a:prstGeom>
              <a:solidFill>
                <a:schemeClr val="accent6"/>
              </a:solidFill>
              <a:ln w="12700" cap="flat" cmpd="sng" algn="ctr">
                <a:noFill/>
                <a:prstDash val="solid"/>
                <a:miter lim="800000"/>
              </a:ln>
              <a:effectLst/>
            </p:spPr>
            <p:txBody>
              <a:bodyPr rtlCol="0" anchor="ctr"/>
              <a:lstStyle/>
              <a:p>
                <a:pPr algn="ctr"/>
                <a:endParaRPr lang="en-IN" kern="0">
                  <a:solidFill>
                    <a:prstClr val="white"/>
                  </a:solidFill>
                  <a:latin typeface="Helvetica" pitchFamily="2" charset="0"/>
                </a:endParaRPr>
              </a:p>
            </p:txBody>
          </p:sp>
          <p:sp>
            <p:nvSpPr>
              <p:cNvPr id="101" name="TextBox 100">
                <a:extLst>
                  <a:ext uri="{FF2B5EF4-FFF2-40B4-BE49-F238E27FC236}">
                    <a16:creationId xmlns:a16="http://schemas.microsoft.com/office/drawing/2014/main" id="{BCD631B5-B8EE-5BEF-6DF6-7033FD207868}"/>
                  </a:ext>
                </a:extLst>
              </p:cNvPr>
              <p:cNvSpPr txBox="1"/>
              <p:nvPr/>
            </p:nvSpPr>
            <p:spPr>
              <a:xfrm>
                <a:off x="818620" y="3511725"/>
                <a:ext cx="2867970" cy="369332"/>
              </a:xfrm>
              <a:prstGeom prst="rect">
                <a:avLst/>
              </a:prstGeom>
              <a:noFill/>
            </p:spPr>
            <p:txBody>
              <a:bodyPr wrap="square" lIns="91440" tIns="45720" rIns="91440" bIns="4572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b="1" i="0" u="none" strike="noStrike" kern="0" cap="none" spc="30" normalizeH="0" baseline="0" noProof="0">
                    <a:ln>
                      <a:noFill/>
                    </a:ln>
                    <a:solidFill>
                      <a:prstClr val="white"/>
                    </a:solidFill>
                    <a:effectLst/>
                    <a:uLnTx/>
                    <a:uFillTx/>
                    <a:latin typeface="Helvetica" pitchFamily="2" charset="0"/>
                  </a:rPr>
                  <a:t>Cluster 3</a:t>
                </a:r>
              </a:p>
            </p:txBody>
          </p:sp>
        </p:grpSp>
      </p:grpSp>
    </p:spTree>
    <p:extLst>
      <p:ext uri="{BB962C8B-B14F-4D97-AF65-F5344CB8AC3E}">
        <p14:creationId xmlns:p14="http://schemas.microsoft.com/office/powerpoint/2010/main" val="9973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E38F3CA-EB2D-6664-C2E6-F99460D17959}"/>
              </a:ext>
            </a:extLst>
          </p:cNvPr>
          <p:cNvGrpSpPr/>
          <p:nvPr/>
        </p:nvGrpSpPr>
        <p:grpSpPr>
          <a:xfrm>
            <a:off x="900966" y="1786230"/>
            <a:ext cx="9911403" cy="4460405"/>
            <a:chOff x="767755" y="1371599"/>
            <a:chExt cx="11041643" cy="4969043"/>
          </a:xfrm>
        </p:grpSpPr>
        <p:pic>
          <p:nvPicPr>
            <p:cNvPr id="8" name="Picture 7" descr="A screenshot of a graph&#10;&#10;Description automatically generated">
              <a:extLst>
                <a:ext uri="{FF2B5EF4-FFF2-40B4-BE49-F238E27FC236}">
                  <a16:creationId xmlns:a16="http://schemas.microsoft.com/office/drawing/2014/main" id="{A160D188-C6E1-D08D-F1B3-60701BE977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7755" y="1371599"/>
              <a:ext cx="4953519" cy="4680285"/>
            </a:xfrm>
            <a:prstGeom prst="rect">
              <a:avLst/>
            </a:prstGeom>
          </p:spPr>
        </p:pic>
        <p:pic>
          <p:nvPicPr>
            <p:cNvPr id="6" name="Picture 5" descr="A screenshot of a graph&#10;&#10;Description automatically generated">
              <a:extLst>
                <a:ext uri="{FF2B5EF4-FFF2-40B4-BE49-F238E27FC236}">
                  <a16:creationId xmlns:a16="http://schemas.microsoft.com/office/drawing/2014/main" id="{4BC6B6B1-0D3A-071E-EB0E-0DC5DF37674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87385" y="1371600"/>
              <a:ext cx="5622013" cy="4969042"/>
            </a:xfrm>
            <a:prstGeom prst="rect">
              <a:avLst/>
            </a:prstGeom>
          </p:spPr>
        </p:pic>
      </p:grpSp>
      <p:sp>
        <p:nvSpPr>
          <p:cNvPr id="4" name="Title 1">
            <a:extLst>
              <a:ext uri="{FF2B5EF4-FFF2-40B4-BE49-F238E27FC236}">
                <a16:creationId xmlns:a16="http://schemas.microsoft.com/office/drawing/2014/main" id="{55512F1D-F31B-81EA-5E08-6B44F9B2EBB9}"/>
              </a:ext>
            </a:extLst>
          </p:cNvPr>
          <p:cNvSpPr>
            <a:spLocks noGrp="1"/>
          </p:cNvSpPr>
          <p:nvPr>
            <p:ph type="title"/>
          </p:nvPr>
        </p:nvSpPr>
        <p:spPr/>
        <p:txBody>
          <a:bodyPr/>
          <a:lstStyle/>
          <a:p>
            <a:r>
              <a:rPr lang="en-US"/>
              <a:t>Do Cardiopulmonary Comorbidities in PH Affect Outcomes?</a:t>
            </a:r>
          </a:p>
        </p:txBody>
      </p:sp>
      <p:sp>
        <p:nvSpPr>
          <p:cNvPr id="5" name="Text Placeholder 9">
            <a:extLst>
              <a:ext uri="{FF2B5EF4-FFF2-40B4-BE49-F238E27FC236}">
                <a16:creationId xmlns:a16="http://schemas.microsoft.com/office/drawing/2014/main" id="{DDAE5CC9-6E8B-32FD-7D73-9D964E5FF232}"/>
              </a:ext>
            </a:extLst>
          </p:cNvPr>
          <p:cNvSpPr txBox="1">
            <a:spLocks/>
          </p:cNvSpPr>
          <p:nvPr/>
        </p:nvSpPr>
        <p:spPr bwMode="auto">
          <a:xfrm>
            <a:off x="838200" y="6392985"/>
            <a:ext cx="4331964" cy="40011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lvl1pPr marL="0" indent="0" algn="l" rtl="0" eaLnBrk="0" fontAlgn="base" hangingPunct="0">
              <a:spcBef>
                <a:spcPts val="0"/>
              </a:spcBef>
              <a:spcAft>
                <a:spcPct val="0"/>
              </a:spcAft>
              <a:buClr>
                <a:schemeClr val="accent1"/>
              </a:buClr>
              <a:buFont typeface="Arial" charset="0"/>
              <a:buNone/>
              <a:defRPr sz="1000">
                <a:solidFill>
                  <a:schemeClr val="bg1"/>
                </a:solidFill>
                <a:latin typeface="+mn-lt"/>
                <a:ea typeface="+mn-ea"/>
                <a:cs typeface="+mn-cs"/>
              </a:defRPr>
            </a:lvl1pPr>
            <a:lvl2pPr marL="0" indent="0" algn="l" rtl="0" eaLnBrk="0" fontAlgn="base" hangingPunct="0">
              <a:spcBef>
                <a:spcPts val="0"/>
              </a:spcBef>
              <a:spcAft>
                <a:spcPct val="0"/>
              </a:spcAft>
              <a:buClr>
                <a:schemeClr val="accent1"/>
              </a:buClr>
              <a:buFont typeface="Arial" charset="0"/>
              <a:buNone/>
              <a:defRPr sz="1000">
                <a:solidFill>
                  <a:schemeClr val="bg1"/>
                </a:solidFill>
                <a:latin typeface="+mn-lt"/>
                <a:ea typeface="+mn-ea"/>
                <a:cs typeface="+mn-cs"/>
              </a:defRPr>
            </a:lvl2pPr>
            <a:lvl3pPr marL="0" indent="0" algn="l" rtl="0" eaLnBrk="0" fontAlgn="base" hangingPunct="0">
              <a:spcBef>
                <a:spcPts val="0"/>
              </a:spcBef>
              <a:spcAft>
                <a:spcPct val="0"/>
              </a:spcAft>
              <a:buClr>
                <a:schemeClr val="accent1"/>
              </a:buClr>
              <a:buFont typeface="Arial" charset="0"/>
              <a:buNone/>
              <a:defRPr sz="1000">
                <a:solidFill>
                  <a:schemeClr val="bg1"/>
                </a:solidFill>
                <a:latin typeface="+mn-lt"/>
                <a:ea typeface="+mn-ea"/>
                <a:cs typeface="+mn-cs"/>
              </a:defRPr>
            </a:lvl3pPr>
            <a:lvl4pPr marL="0" indent="0" algn="l" rtl="0" eaLnBrk="0" fontAlgn="base" hangingPunct="0">
              <a:spcBef>
                <a:spcPts val="0"/>
              </a:spcBef>
              <a:spcAft>
                <a:spcPct val="0"/>
              </a:spcAft>
              <a:buClr>
                <a:schemeClr val="accent1"/>
              </a:buClr>
              <a:buFont typeface="Arial" charset="0"/>
              <a:buNone/>
              <a:defRPr sz="1000">
                <a:solidFill>
                  <a:schemeClr val="bg1"/>
                </a:solidFill>
                <a:latin typeface="+mn-lt"/>
                <a:ea typeface="+mn-ea"/>
                <a:cs typeface="+mn-cs"/>
              </a:defRPr>
            </a:lvl4pPr>
            <a:lvl5pPr marL="0" indent="0" algn="l" rtl="0" eaLnBrk="0" fontAlgn="base" hangingPunct="0">
              <a:spcBef>
                <a:spcPts val="0"/>
              </a:spcBef>
              <a:spcAft>
                <a:spcPct val="0"/>
              </a:spcAft>
              <a:buClr>
                <a:schemeClr val="accent1"/>
              </a:buClr>
              <a:buFont typeface="Arial" charset="0"/>
              <a:buNone/>
              <a:defRPr sz="1000">
                <a:solidFill>
                  <a:schemeClr val="bg1"/>
                </a:solidFill>
                <a:latin typeface="+mn-lt"/>
                <a:ea typeface="+mn-ea"/>
                <a:cs typeface="+mn-cs"/>
              </a:defRPr>
            </a:lvl5pPr>
            <a:lvl6pPr marL="25146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6pPr>
            <a:lvl7pPr marL="29718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7pPr>
            <a:lvl8pPr marL="34290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8pPr>
            <a:lvl9pPr marL="3886200" indent="-228600" algn="l" rtl="0" fontAlgn="base">
              <a:spcBef>
                <a:spcPct val="50000"/>
              </a:spcBef>
              <a:spcAft>
                <a:spcPct val="0"/>
              </a:spcAft>
              <a:buClr>
                <a:srgbClr val="FFFF00"/>
              </a:buClr>
              <a:buFont typeface="Arial" charset="0"/>
              <a:buChar char="•"/>
              <a:defRPr sz="2800">
                <a:solidFill>
                  <a:schemeClr val="tx1"/>
                </a:solidFill>
                <a:latin typeface="+mn-lt"/>
                <a:ea typeface="+mn-ea"/>
                <a:cs typeface="+mn-cs"/>
              </a:defRPr>
            </a:lvl9pPr>
          </a:lstStyle>
          <a:p>
            <a:r>
              <a:rPr lang="en-US" err="1">
                <a:solidFill>
                  <a:schemeClr val="tx1">
                    <a:lumMod val="75000"/>
                    <a:lumOff val="25000"/>
                  </a:schemeClr>
                </a:solidFill>
                <a:latin typeface="Helvetica" panose="020B0604020202020204" pitchFamily="34" charset="0"/>
                <a:cs typeface="Helvetica" panose="020B0604020202020204" pitchFamily="34" charset="0"/>
              </a:rPr>
              <a:t>Hoeper</a:t>
            </a:r>
            <a:r>
              <a:rPr lang="en-US">
                <a:solidFill>
                  <a:schemeClr val="tx1">
                    <a:lumMod val="75000"/>
                    <a:lumOff val="25000"/>
                  </a:schemeClr>
                </a:solidFill>
                <a:latin typeface="Helvetica" panose="020B0604020202020204" pitchFamily="34" charset="0"/>
                <a:cs typeface="Helvetica" panose="020B0604020202020204" pitchFamily="34" charset="0"/>
              </a:rPr>
              <a:t> MM, et al. </a:t>
            </a:r>
            <a:r>
              <a:rPr lang="en-US" i="1">
                <a:solidFill>
                  <a:schemeClr val="tx1">
                    <a:lumMod val="75000"/>
                    <a:lumOff val="25000"/>
                  </a:schemeClr>
                </a:solidFill>
                <a:latin typeface="Helvetica" panose="020B0604020202020204" pitchFamily="34" charset="0"/>
                <a:cs typeface="Helvetica" panose="020B0604020202020204" pitchFamily="34" charset="0"/>
              </a:rPr>
              <a:t>J Heart Lung Transplant</a:t>
            </a:r>
            <a:r>
              <a:rPr lang="en-US">
                <a:solidFill>
                  <a:schemeClr val="tx1">
                    <a:lumMod val="75000"/>
                    <a:lumOff val="25000"/>
                  </a:schemeClr>
                </a:solidFill>
                <a:latin typeface="Helvetica" panose="020B0604020202020204" pitchFamily="34" charset="0"/>
                <a:cs typeface="Helvetica" panose="020B0604020202020204" pitchFamily="34" charset="0"/>
              </a:rPr>
              <a:t>. 2020:39(12):1435-1444.</a:t>
            </a:r>
          </a:p>
          <a:p>
            <a:r>
              <a:rPr lang="en-US">
                <a:solidFill>
                  <a:schemeClr val="tx1">
                    <a:lumMod val="75000"/>
                    <a:lumOff val="25000"/>
                  </a:schemeClr>
                </a:solidFill>
                <a:latin typeface="Helvetica" panose="020B0604020202020204" pitchFamily="34" charset="0"/>
                <a:cs typeface="Helvetica" panose="020B0604020202020204" pitchFamily="34" charset="0"/>
              </a:rPr>
              <a:t>Rosenkranz S, et al. </a:t>
            </a:r>
            <a:r>
              <a:rPr lang="en-US" i="1">
                <a:solidFill>
                  <a:schemeClr val="tx1">
                    <a:lumMod val="75000"/>
                    <a:lumOff val="25000"/>
                  </a:schemeClr>
                </a:solidFill>
                <a:latin typeface="Helvetica" panose="020B0604020202020204" pitchFamily="34" charset="0"/>
                <a:cs typeface="Helvetica" panose="020B0604020202020204" pitchFamily="34" charset="0"/>
              </a:rPr>
              <a:t>J Heart Lung Transplant</a:t>
            </a:r>
            <a:r>
              <a:rPr lang="en-US">
                <a:solidFill>
                  <a:schemeClr val="tx1">
                    <a:lumMod val="75000"/>
                    <a:lumOff val="25000"/>
                  </a:schemeClr>
                </a:solidFill>
                <a:latin typeface="Helvetica" panose="020B0604020202020204" pitchFamily="34" charset="0"/>
                <a:cs typeface="Helvetica" panose="020B0604020202020204" pitchFamily="34" charset="0"/>
              </a:rPr>
              <a:t>. 2023;42(1):102-114.</a:t>
            </a:r>
          </a:p>
        </p:txBody>
      </p:sp>
      <p:sp>
        <p:nvSpPr>
          <p:cNvPr id="2" name="Rectangle 1">
            <a:extLst>
              <a:ext uri="{FF2B5EF4-FFF2-40B4-BE49-F238E27FC236}">
                <a16:creationId xmlns:a16="http://schemas.microsoft.com/office/drawing/2014/main" id="{38AE1629-5687-80A6-A8C0-5B1416B4A7EB}"/>
              </a:ext>
            </a:extLst>
          </p:cNvPr>
          <p:cNvSpPr/>
          <p:nvPr/>
        </p:nvSpPr>
        <p:spPr>
          <a:xfrm>
            <a:off x="2438400" y="1996440"/>
            <a:ext cx="617220" cy="914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52578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24FA863-B55B-4E17-AC8A-B6D8643A5AC3}"/>
              </a:ext>
            </a:extLst>
          </p:cNvPr>
          <p:cNvPicPr>
            <a:picLocks noChangeAspect="1"/>
          </p:cNvPicPr>
          <p:nvPr/>
        </p:nvPicPr>
        <p:blipFill>
          <a:blip r:embed="rId4" cstate="email">
            <a:extLst>
              <a:ext uri="{28A0092B-C50C-407E-A947-70E740481C1C}">
                <a14:useLocalDpi xmlns:a14="http://schemas.microsoft.com/office/drawing/2010/main"/>
              </a:ext>
            </a:extLst>
          </a:blip>
          <a:srcRect t="931"/>
          <a:stretch/>
        </p:blipFill>
        <p:spPr>
          <a:xfrm>
            <a:off x="838200" y="1956033"/>
            <a:ext cx="11206039" cy="2805281"/>
          </a:xfrm>
          <a:prstGeom prst="rect">
            <a:avLst/>
          </a:prstGeom>
        </p:spPr>
      </p:pic>
      <p:sp>
        <p:nvSpPr>
          <p:cNvPr id="3" name="Textfeld 2">
            <a:extLst>
              <a:ext uri="{FF2B5EF4-FFF2-40B4-BE49-F238E27FC236}">
                <a16:creationId xmlns:a16="http://schemas.microsoft.com/office/drawing/2014/main" id="{43327BE1-A331-4F6B-86CB-93ABA68B2773}"/>
              </a:ext>
            </a:extLst>
          </p:cNvPr>
          <p:cNvSpPr txBox="1"/>
          <p:nvPr/>
        </p:nvSpPr>
        <p:spPr>
          <a:xfrm>
            <a:off x="1307181" y="4962824"/>
            <a:ext cx="10076395" cy="1225868"/>
          </a:xfrm>
          <a:prstGeom prst="roundRect">
            <a:avLst/>
          </a:prstGeom>
          <a:ln/>
        </p:spPr>
        <p:style>
          <a:lnRef idx="1">
            <a:schemeClr val="accent1"/>
          </a:lnRef>
          <a:fillRef idx="3">
            <a:schemeClr val="accent1"/>
          </a:fillRef>
          <a:effectRef idx="2">
            <a:schemeClr val="accent1"/>
          </a:effectRef>
          <a:fontRef idx="minor">
            <a:schemeClr val="lt1"/>
          </a:fontRef>
        </p:style>
        <p:txBody>
          <a:bodyPr wrap="square" lIns="548640" tIns="91440" rIns="548640" bIns="91440" rtlCol="0" anchor="ctr">
            <a:spAutoFit/>
          </a:bodyPr>
          <a:lstStyle/>
          <a:p>
            <a:pPr algn="ctr"/>
            <a:r>
              <a:rPr lang="en-US" sz="2000" b="1">
                <a:solidFill>
                  <a:schemeClr val="bg1"/>
                </a:solidFill>
                <a:latin typeface="Helvetica" pitchFamily="2" charset="0"/>
              </a:rPr>
              <a:t>“PAWP should always be considered within the clinical context for appropriate classification of PH and for optimal decision-making regarding the management of patients.” </a:t>
            </a:r>
            <a:endParaRPr lang="de-DE" sz="2000" b="1">
              <a:solidFill>
                <a:schemeClr val="bg1"/>
              </a:solidFill>
              <a:latin typeface="Helvetica" pitchFamily="2" charset="0"/>
            </a:endParaRPr>
          </a:p>
        </p:txBody>
      </p:sp>
      <p:sp>
        <p:nvSpPr>
          <p:cNvPr id="4" name="Textfeld 3">
            <a:extLst>
              <a:ext uri="{FF2B5EF4-FFF2-40B4-BE49-F238E27FC236}">
                <a16:creationId xmlns:a16="http://schemas.microsoft.com/office/drawing/2014/main" id="{96EEA07E-6419-49A6-B336-C03A50C603D5}"/>
              </a:ext>
            </a:extLst>
          </p:cNvPr>
          <p:cNvSpPr txBox="1"/>
          <p:nvPr/>
        </p:nvSpPr>
        <p:spPr>
          <a:xfrm>
            <a:off x="8684154" y="2220050"/>
            <a:ext cx="3456167" cy="307777"/>
          </a:xfrm>
          <a:prstGeom prst="rect">
            <a:avLst/>
          </a:prstGeom>
          <a:noFill/>
        </p:spPr>
        <p:txBody>
          <a:bodyPr wrap="square" rtlCol="0">
            <a:spAutoFit/>
          </a:bodyPr>
          <a:lstStyle/>
          <a:p>
            <a:r>
              <a:rPr lang="de-DE" sz="1400" b="1" err="1">
                <a:solidFill>
                  <a:schemeClr val="tx2"/>
                </a:solidFill>
              </a:rPr>
              <a:t>methodological</a:t>
            </a:r>
            <a:r>
              <a:rPr lang="de-DE" sz="1400" b="1">
                <a:solidFill>
                  <a:schemeClr val="tx2"/>
                </a:solidFill>
              </a:rPr>
              <a:t> &amp; </a:t>
            </a:r>
            <a:r>
              <a:rPr lang="de-DE" sz="1400" b="1" err="1">
                <a:solidFill>
                  <a:schemeClr val="tx2"/>
                </a:solidFill>
              </a:rPr>
              <a:t>clinical</a:t>
            </a:r>
            <a:r>
              <a:rPr lang="de-DE" sz="1400" b="1">
                <a:solidFill>
                  <a:schemeClr val="tx2"/>
                </a:solidFill>
              </a:rPr>
              <a:t> </a:t>
            </a:r>
            <a:r>
              <a:rPr lang="de-DE" sz="1400" b="1" err="1">
                <a:solidFill>
                  <a:schemeClr val="tx2"/>
                </a:solidFill>
              </a:rPr>
              <a:t>factors</a:t>
            </a:r>
            <a:endParaRPr lang="de-DE" sz="1400" b="1">
              <a:solidFill>
                <a:schemeClr val="tx2"/>
              </a:solidFill>
            </a:endParaRPr>
          </a:p>
        </p:txBody>
      </p:sp>
      <p:sp>
        <p:nvSpPr>
          <p:cNvPr id="6" name="Title 5">
            <a:extLst>
              <a:ext uri="{FF2B5EF4-FFF2-40B4-BE49-F238E27FC236}">
                <a16:creationId xmlns:a16="http://schemas.microsoft.com/office/drawing/2014/main" id="{40AA6EF9-905E-4AF9-4AEC-236509FCA2E1}"/>
              </a:ext>
            </a:extLst>
          </p:cNvPr>
          <p:cNvSpPr>
            <a:spLocks noGrp="1"/>
          </p:cNvSpPr>
          <p:nvPr>
            <p:ph type="title"/>
          </p:nvPr>
        </p:nvSpPr>
        <p:spPr/>
        <p:txBody>
          <a:bodyPr/>
          <a:lstStyle/>
          <a:p>
            <a:r>
              <a:rPr lang="de-DE"/>
              <a:t>Zone </a:t>
            </a:r>
            <a:r>
              <a:rPr lang="de-DE" err="1"/>
              <a:t>of</a:t>
            </a:r>
            <a:r>
              <a:rPr lang="de-DE"/>
              <a:t> </a:t>
            </a:r>
            <a:r>
              <a:rPr lang="de-DE" err="1"/>
              <a:t>Uncertainty</a:t>
            </a:r>
            <a:r>
              <a:rPr lang="de-DE"/>
              <a:t>: </a:t>
            </a:r>
            <a:br>
              <a:rPr lang="de-DE"/>
            </a:br>
            <a:r>
              <a:rPr lang="de-DE" err="1"/>
              <a:t>Pulmonary</a:t>
            </a:r>
            <a:r>
              <a:rPr lang="de-DE"/>
              <a:t> </a:t>
            </a:r>
            <a:r>
              <a:rPr lang="de-DE" err="1"/>
              <a:t>Arterial</a:t>
            </a:r>
            <a:r>
              <a:rPr lang="de-DE"/>
              <a:t> Wedge </a:t>
            </a:r>
            <a:r>
              <a:rPr lang="de-DE" err="1"/>
              <a:t>Pressure</a:t>
            </a:r>
            <a:endParaRPr lang="en-US"/>
          </a:p>
        </p:txBody>
      </p:sp>
      <p:sp>
        <p:nvSpPr>
          <p:cNvPr id="11" name="Text Placeholder 10">
            <a:extLst>
              <a:ext uri="{FF2B5EF4-FFF2-40B4-BE49-F238E27FC236}">
                <a16:creationId xmlns:a16="http://schemas.microsoft.com/office/drawing/2014/main" id="{FC9581A3-08E9-5E4B-DAA1-38C8C0A6502B}"/>
              </a:ext>
            </a:extLst>
          </p:cNvPr>
          <p:cNvSpPr>
            <a:spLocks noGrp="1"/>
          </p:cNvSpPr>
          <p:nvPr>
            <p:ph idx="1"/>
          </p:nvPr>
        </p:nvSpPr>
        <p:spPr>
          <a:xfrm>
            <a:off x="838200" y="6585515"/>
            <a:ext cx="10515600" cy="272485"/>
          </a:xfrm>
        </p:spPr>
        <p:txBody>
          <a:bodyPr/>
          <a:lstStyle/>
          <a:p>
            <a:pPr marL="0" indent="0">
              <a:buNone/>
            </a:pPr>
            <a:r>
              <a:rPr lang="en-US" sz="1000"/>
              <a:t>Rayner SG, et al. </a:t>
            </a:r>
            <a:r>
              <a:rPr lang="en-US" sz="1000" i="1"/>
              <a:t>Am J Respir Crit Care Med</a:t>
            </a:r>
            <a:r>
              <a:rPr lang="en-US" sz="1000"/>
              <a:t>. 2024;210(6):712-714. ​</a:t>
            </a:r>
            <a:endParaRPr lang="de-AT" sz="1000"/>
          </a:p>
        </p:txBody>
      </p:sp>
    </p:spTree>
    <p:extLst>
      <p:ext uri="{BB962C8B-B14F-4D97-AF65-F5344CB8AC3E}">
        <p14:creationId xmlns:p14="http://schemas.microsoft.com/office/powerpoint/2010/main" val="106309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C249-9D40-4041-BD9E-41648EC9FAB8}"/>
              </a:ext>
            </a:extLst>
          </p:cNvPr>
          <p:cNvSpPr>
            <a:spLocks noGrp="1"/>
          </p:cNvSpPr>
          <p:nvPr>
            <p:ph type="title"/>
          </p:nvPr>
        </p:nvSpPr>
        <p:spPr>
          <a:xfrm>
            <a:off x="838200" y="365125"/>
            <a:ext cx="10515600" cy="607695"/>
          </a:xfrm>
        </p:spPr>
        <p:txBody>
          <a:bodyPr anchor="b"/>
          <a:lstStyle/>
          <a:p>
            <a:r>
              <a:rPr lang="en-US" sz="3600"/>
              <a:t>AMBITION: With and Without CV Risk Factors</a:t>
            </a:r>
          </a:p>
        </p:txBody>
      </p:sp>
      <p:sp>
        <p:nvSpPr>
          <p:cNvPr id="7" name="Text Placeholder 6">
            <a:extLst>
              <a:ext uri="{FF2B5EF4-FFF2-40B4-BE49-F238E27FC236}">
                <a16:creationId xmlns:a16="http://schemas.microsoft.com/office/drawing/2014/main" id="{F8AEE44E-5A75-742B-4A37-18E6FCAF25C9}"/>
              </a:ext>
            </a:extLst>
          </p:cNvPr>
          <p:cNvSpPr>
            <a:spLocks noGrp="1"/>
          </p:cNvSpPr>
          <p:nvPr>
            <p:ph idx="1"/>
          </p:nvPr>
        </p:nvSpPr>
        <p:spPr>
          <a:xfrm>
            <a:off x="899551" y="6323387"/>
            <a:ext cx="6217941" cy="500645"/>
          </a:xfrm>
        </p:spPr>
        <p:txBody>
          <a:bodyPr/>
          <a:lstStyle/>
          <a:p>
            <a:pPr marL="0" indent="0">
              <a:buNone/>
            </a:pPr>
            <a:r>
              <a:rPr kumimoji="0" lang="en-US" sz="1000" b="0" i="0" u="none" strike="noStrike" kern="1200" cap="none" spc="0" normalizeH="0" baseline="0" noProof="0">
                <a:ln>
                  <a:noFill/>
                </a:ln>
                <a:effectLst/>
                <a:uLnTx/>
                <a:uFillTx/>
                <a:latin typeface="Helvetica" panose="020B0604020202020204" pitchFamily="34" charset="0"/>
                <a:cs typeface="Helvetica" panose="020B0604020202020204" pitchFamily="34" charset="0"/>
              </a:rPr>
              <a:t>Statistical significance testing was not performed for ex-primary analysis set patients because of the relatively small sample size. Ex-primary analysis set is a post hoc figure.</a:t>
            </a:r>
            <a:br>
              <a:rPr kumimoji="0" lang="en-US" sz="1000" b="0" i="0" u="none" strike="noStrike" kern="1200" cap="none" spc="0" normalizeH="0" baseline="0" noProof="0">
                <a:ln>
                  <a:noFill/>
                </a:ln>
                <a:effectLst/>
                <a:uLnTx/>
                <a:uFillTx/>
                <a:latin typeface="Helvetica" panose="020B0604020202020204" pitchFamily="34" charset="0"/>
                <a:cs typeface="Helvetica" panose="020B0604020202020204" pitchFamily="34" charset="0"/>
              </a:rPr>
            </a:br>
            <a:r>
              <a:rPr kumimoji="0" lang="en-US" sz="1000" b="0" i="0" u="none" strike="noStrike" kern="1200" cap="none" spc="0" normalizeH="0" baseline="0" noProof="0" err="1">
                <a:ln>
                  <a:noFill/>
                </a:ln>
                <a:effectLst/>
                <a:uLnTx/>
                <a:uFillTx/>
                <a:latin typeface="Helvetica" panose="020B0604020202020204" pitchFamily="34" charset="0"/>
                <a:cs typeface="Helvetica" panose="020B0604020202020204" pitchFamily="34" charset="0"/>
              </a:rPr>
              <a:t>Badagliacca</a:t>
            </a:r>
            <a:r>
              <a:rPr kumimoji="0" lang="en-US" sz="1000" b="0" i="0" u="none" strike="noStrike" kern="1200" cap="none" spc="0" normalizeH="0" baseline="0" noProof="0">
                <a:ln>
                  <a:noFill/>
                </a:ln>
                <a:effectLst/>
                <a:uLnTx/>
                <a:uFillTx/>
                <a:latin typeface="Helvetica" panose="020B0604020202020204" pitchFamily="34" charset="0"/>
                <a:cs typeface="Helvetica" panose="020B0604020202020204" pitchFamily="34" charset="0"/>
              </a:rPr>
              <a:t> R, et al. </a:t>
            </a:r>
            <a:r>
              <a:rPr kumimoji="0" lang="en-US" sz="1000" b="0" u="none" strike="noStrike" kern="1200" cap="none" spc="0" normalizeH="0" baseline="0" noProof="0">
                <a:ln>
                  <a:noFill/>
                </a:ln>
                <a:effectLst/>
                <a:uLnTx/>
                <a:uFillTx/>
                <a:latin typeface="Helvetica" panose="020B0604020202020204" pitchFamily="34" charset="0"/>
                <a:cs typeface="Helvetica" panose="020B0604020202020204" pitchFamily="34" charset="0"/>
              </a:rPr>
              <a:t>ERS</a:t>
            </a:r>
            <a:r>
              <a:rPr kumimoji="0" lang="en-US" sz="1000" b="0" i="1" u="none" strike="noStrike" kern="1200" cap="none" spc="0" normalizeH="0" baseline="0" noProof="0">
                <a:ln>
                  <a:noFill/>
                </a:ln>
                <a:effectLst/>
                <a:uLnTx/>
                <a:uFillTx/>
                <a:latin typeface="Helvetica" panose="020B0604020202020204" pitchFamily="34" charset="0"/>
                <a:cs typeface="Helvetica" panose="020B0604020202020204" pitchFamily="34" charset="0"/>
              </a:rPr>
              <a:t> </a:t>
            </a:r>
            <a:r>
              <a:rPr kumimoji="0" lang="en-US" sz="1000" b="0" i="0" u="none" strike="noStrike" kern="1200" cap="none" spc="0" normalizeH="0" baseline="0" noProof="0">
                <a:ln>
                  <a:noFill/>
                </a:ln>
                <a:effectLst/>
                <a:uLnTx/>
                <a:uFillTx/>
                <a:latin typeface="Helvetica" panose="020B0604020202020204" pitchFamily="34" charset="0"/>
                <a:cs typeface="Helvetica" panose="020B0604020202020204" pitchFamily="34" charset="0"/>
              </a:rPr>
              <a:t>2023. McLaughlin VV, et al. </a:t>
            </a:r>
            <a:r>
              <a:rPr kumimoji="0" lang="en-US" sz="1000" b="0" i="1" u="none" strike="noStrike" kern="1200" cap="none" spc="0" normalizeH="0" baseline="0" noProof="0">
                <a:ln>
                  <a:noFill/>
                </a:ln>
                <a:effectLst/>
                <a:uLnTx/>
                <a:uFillTx/>
                <a:latin typeface="Helvetica" panose="020B0604020202020204" pitchFamily="34" charset="0"/>
                <a:cs typeface="Helvetica" panose="020B0604020202020204" pitchFamily="34" charset="0"/>
              </a:rPr>
              <a:t>J Heart Lung Transplant. </a:t>
            </a:r>
            <a:r>
              <a:rPr kumimoji="0" lang="en-US" sz="1000" b="0" i="0" u="none" strike="noStrike" kern="1200" cap="none" spc="0" normalizeH="0" baseline="0" noProof="0">
                <a:ln>
                  <a:noFill/>
                </a:ln>
                <a:effectLst/>
                <a:uLnTx/>
                <a:uFillTx/>
                <a:latin typeface="Helvetica" panose="020B0604020202020204" pitchFamily="34" charset="0"/>
                <a:cs typeface="Helvetica" panose="020B0604020202020204" pitchFamily="34" charset="0"/>
              </a:rPr>
              <a:t>2019;38(12):1286-1295. </a:t>
            </a:r>
          </a:p>
        </p:txBody>
      </p:sp>
      <p:graphicFrame>
        <p:nvGraphicFramePr>
          <p:cNvPr id="3" name="Table 5">
            <a:extLst>
              <a:ext uri="{FF2B5EF4-FFF2-40B4-BE49-F238E27FC236}">
                <a16:creationId xmlns:a16="http://schemas.microsoft.com/office/drawing/2014/main" id="{B4B45629-CD6C-CAB0-A03C-C5243584676F}"/>
              </a:ext>
            </a:extLst>
          </p:cNvPr>
          <p:cNvGraphicFramePr>
            <a:graphicFrameLocks noGrp="1"/>
          </p:cNvGraphicFramePr>
          <p:nvPr>
            <p:extLst>
              <p:ext uri="{D42A27DB-BD31-4B8C-83A1-F6EECF244321}">
                <p14:modId xmlns:p14="http://schemas.microsoft.com/office/powerpoint/2010/main" val="1744231492"/>
              </p:ext>
            </p:extLst>
          </p:nvPr>
        </p:nvGraphicFramePr>
        <p:xfrm>
          <a:off x="642856" y="3924000"/>
          <a:ext cx="4993613" cy="408432"/>
        </p:xfrm>
        <a:graphic>
          <a:graphicData uri="http://schemas.openxmlformats.org/drawingml/2006/table">
            <a:tbl>
              <a:tblPr firstRow="1" bandRow="1">
                <a:tableStyleId>{5C22544A-7EE6-4342-B048-85BDC9FD1C3A}</a:tableStyleId>
              </a:tblPr>
              <a:tblGrid>
                <a:gridCol w="1264094">
                  <a:extLst>
                    <a:ext uri="{9D8B030D-6E8A-4147-A177-3AD203B41FA5}">
                      <a16:colId xmlns:a16="http://schemas.microsoft.com/office/drawing/2014/main" val="2483978902"/>
                    </a:ext>
                  </a:extLst>
                </a:gridCol>
                <a:gridCol w="404330">
                  <a:extLst>
                    <a:ext uri="{9D8B030D-6E8A-4147-A177-3AD203B41FA5}">
                      <a16:colId xmlns:a16="http://schemas.microsoft.com/office/drawing/2014/main" val="155976820"/>
                    </a:ext>
                  </a:extLst>
                </a:gridCol>
                <a:gridCol w="475027">
                  <a:extLst>
                    <a:ext uri="{9D8B030D-6E8A-4147-A177-3AD203B41FA5}">
                      <a16:colId xmlns:a16="http://schemas.microsoft.com/office/drawing/2014/main" val="3065988653"/>
                    </a:ext>
                  </a:extLst>
                </a:gridCol>
                <a:gridCol w="475027">
                  <a:extLst>
                    <a:ext uri="{9D8B030D-6E8A-4147-A177-3AD203B41FA5}">
                      <a16:colId xmlns:a16="http://schemas.microsoft.com/office/drawing/2014/main" val="305963744"/>
                    </a:ext>
                  </a:extLst>
                </a:gridCol>
                <a:gridCol w="475027">
                  <a:extLst>
                    <a:ext uri="{9D8B030D-6E8A-4147-A177-3AD203B41FA5}">
                      <a16:colId xmlns:a16="http://schemas.microsoft.com/office/drawing/2014/main" val="1002881167"/>
                    </a:ext>
                  </a:extLst>
                </a:gridCol>
                <a:gridCol w="475027">
                  <a:extLst>
                    <a:ext uri="{9D8B030D-6E8A-4147-A177-3AD203B41FA5}">
                      <a16:colId xmlns:a16="http://schemas.microsoft.com/office/drawing/2014/main" val="690761331"/>
                    </a:ext>
                  </a:extLst>
                </a:gridCol>
                <a:gridCol w="475027">
                  <a:extLst>
                    <a:ext uri="{9D8B030D-6E8A-4147-A177-3AD203B41FA5}">
                      <a16:colId xmlns:a16="http://schemas.microsoft.com/office/drawing/2014/main" val="2762948376"/>
                    </a:ext>
                  </a:extLst>
                </a:gridCol>
                <a:gridCol w="475027">
                  <a:extLst>
                    <a:ext uri="{9D8B030D-6E8A-4147-A177-3AD203B41FA5}">
                      <a16:colId xmlns:a16="http://schemas.microsoft.com/office/drawing/2014/main" val="2539019291"/>
                    </a:ext>
                  </a:extLst>
                </a:gridCol>
                <a:gridCol w="475027">
                  <a:extLst>
                    <a:ext uri="{9D8B030D-6E8A-4147-A177-3AD203B41FA5}">
                      <a16:colId xmlns:a16="http://schemas.microsoft.com/office/drawing/2014/main" val="641906394"/>
                    </a:ext>
                  </a:extLst>
                </a:gridCol>
              </a:tblGrid>
              <a:tr h="0">
                <a:tc>
                  <a:txBody>
                    <a:bodyPr/>
                    <a:lstStyle/>
                    <a:p>
                      <a:pPr algn="r"/>
                      <a:r>
                        <a:rPr lang="en-US" sz="1100" b="0" spc="-20" baseline="0">
                          <a:solidFill>
                            <a:schemeClr val="tx1"/>
                          </a:solidFill>
                          <a:latin typeface="Arial" panose="020B0604020202020204" pitchFamily="34" charset="0"/>
                          <a:cs typeface="Arial" panose="020B0604020202020204" pitchFamily="34" charset="0"/>
                        </a:rPr>
                        <a:t>Combination therapy</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a:solidFill>
                            <a:schemeClr val="tx1"/>
                          </a:solidFill>
                          <a:latin typeface="Arial" panose="020B0604020202020204" pitchFamily="34" charset="0"/>
                          <a:cs typeface="Arial" panose="020B0604020202020204" pitchFamily="34" charset="0"/>
                        </a:rPr>
                        <a:t>253</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229</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168</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145</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106</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71</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36</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4</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98768"/>
                  </a:ext>
                </a:extLst>
              </a:tr>
              <a:tr h="0">
                <a:tc>
                  <a:txBody>
                    <a:bodyPr/>
                    <a:lstStyle/>
                    <a:p>
                      <a:pPr algn="r"/>
                      <a:r>
                        <a:rPr lang="en-US" sz="1100" b="0" spc="-20" baseline="0">
                          <a:solidFill>
                            <a:schemeClr val="tx1"/>
                          </a:solidFill>
                          <a:latin typeface="Arial" panose="020B0604020202020204" pitchFamily="34" charset="0"/>
                          <a:cs typeface="Arial" panose="020B0604020202020204" pitchFamily="34" charset="0"/>
                        </a:rPr>
                        <a:t>Pooled monotherapy</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247</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209</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155</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108</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77</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49</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25</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5</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4535528"/>
                  </a:ext>
                </a:extLst>
              </a:tr>
            </a:tbl>
          </a:graphicData>
        </a:graphic>
      </p:graphicFrame>
      <p:sp>
        <p:nvSpPr>
          <p:cNvPr id="883" name="TextBox 882">
            <a:extLst>
              <a:ext uri="{FF2B5EF4-FFF2-40B4-BE49-F238E27FC236}">
                <a16:creationId xmlns:a16="http://schemas.microsoft.com/office/drawing/2014/main" id="{AAD8FAF8-7D81-0FF0-69D2-9336C6609317}"/>
              </a:ext>
            </a:extLst>
          </p:cNvPr>
          <p:cNvSpPr txBox="1"/>
          <p:nvPr/>
        </p:nvSpPr>
        <p:spPr>
          <a:xfrm>
            <a:off x="719239" y="4596703"/>
            <a:ext cx="5629694" cy="1554480"/>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Revised criteria:</a:t>
            </a:r>
          </a:p>
          <a:p>
            <a:pPr marL="404812"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mPAP ≥25 mmHg</a:t>
            </a:r>
          </a:p>
          <a:p>
            <a:pPr marL="404812"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PVR ≥300 dyne*sec/cm</a:t>
            </a:r>
            <a:r>
              <a:rPr kumimoji="0" lang="en-US" sz="1400" b="0"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5</a:t>
            </a:r>
          </a:p>
          <a:p>
            <a:pPr marL="404812"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PCWP or LVEDP ≤12 mmHg if PVR ≥300 to &lt;500 dyne*sec/cm</a:t>
            </a:r>
            <a:r>
              <a:rPr kumimoji="0" lang="en-US" sz="1400" b="0"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5</a:t>
            </a:r>
          </a:p>
          <a:p>
            <a:pPr marL="404812"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PCWP or LVEDP ≤15 mmHg if PVR ≥500 dyne*sec/cm</a:t>
            </a:r>
            <a:r>
              <a:rPr kumimoji="0" lang="en-US" sz="1400" b="0"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5</a:t>
            </a:r>
          </a:p>
        </p:txBody>
      </p:sp>
      <p:sp>
        <p:nvSpPr>
          <p:cNvPr id="884" name="TextBox 883">
            <a:extLst>
              <a:ext uri="{FF2B5EF4-FFF2-40B4-BE49-F238E27FC236}">
                <a16:creationId xmlns:a16="http://schemas.microsoft.com/office/drawing/2014/main" id="{7650CE70-4C1E-8087-ACBF-41BD5F748C0D}"/>
              </a:ext>
            </a:extLst>
          </p:cNvPr>
          <p:cNvSpPr txBox="1"/>
          <p:nvPr/>
        </p:nvSpPr>
        <p:spPr>
          <a:xfrm>
            <a:off x="7543760" y="4578416"/>
            <a:ext cx="4187992" cy="1293971"/>
          </a:xfrm>
          <a:prstGeom prst="round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Exclusion criteria ≥3 of the following:</a:t>
            </a:r>
          </a:p>
          <a:p>
            <a:pPr marL="404812"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BMI ≥30 kg/m</a:t>
            </a:r>
            <a:r>
              <a:rPr kumimoji="0" lang="en-US" sz="1400" b="0" i="0" u="none" strike="noStrike" kern="1200" cap="none" spc="0" normalizeH="0" baseline="30000" noProof="0">
                <a:ln>
                  <a:noFill/>
                </a:ln>
                <a:solidFill>
                  <a:schemeClr val="bg1"/>
                </a:solidFill>
                <a:effectLst/>
                <a:uLnTx/>
                <a:uFillTx/>
                <a:latin typeface="Arial" panose="020B0604020202020204" pitchFamily="34" charset="0"/>
                <a:ea typeface="+mn-ea"/>
                <a:cs typeface="Arial" panose="020B0604020202020204" pitchFamily="34" charset="0"/>
              </a:rPr>
              <a:t>2</a:t>
            </a:r>
          </a:p>
          <a:p>
            <a:pPr marL="404812"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History of essential hypertension</a:t>
            </a:r>
          </a:p>
          <a:p>
            <a:pPr marL="404812"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Diabetes mellitus</a:t>
            </a:r>
          </a:p>
          <a:p>
            <a:pPr marL="404812"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CAD (MI, PCI, CABG, or stable angina)</a:t>
            </a:r>
          </a:p>
        </p:txBody>
      </p:sp>
      <p:graphicFrame>
        <p:nvGraphicFramePr>
          <p:cNvPr id="885" name="Table 5">
            <a:extLst>
              <a:ext uri="{FF2B5EF4-FFF2-40B4-BE49-F238E27FC236}">
                <a16:creationId xmlns:a16="http://schemas.microsoft.com/office/drawing/2014/main" id="{2C07642B-3ED1-3D4A-A6F3-9EF67E9604D8}"/>
              </a:ext>
            </a:extLst>
          </p:cNvPr>
          <p:cNvGraphicFramePr>
            <a:graphicFrameLocks noGrp="1"/>
          </p:cNvGraphicFramePr>
          <p:nvPr>
            <p:extLst>
              <p:ext uri="{D42A27DB-BD31-4B8C-83A1-F6EECF244321}">
                <p14:modId xmlns:p14="http://schemas.microsoft.com/office/powerpoint/2010/main" val="4290984299"/>
              </p:ext>
            </p:extLst>
          </p:nvPr>
        </p:nvGraphicFramePr>
        <p:xfrm>
          <a:off x="6365370" y="4018402"/>
          <a:ext cx="4906818" cy="408432"/>
        </p:xfrm>
        <a:graphic>
          <a:graphicData uri="http://schemas.openxmlformats.org/drawingml/2006/table">
            <a:tbl>
              <a:tblPr firstRow="1" bandRow="1">
                <a:tableStyleId>{5C22544A-7EE6-4342-B048-85BDC9FD1C3A}</a:tableStyleId>
              </a:tblPr>
              <a:tblGrid>
                <a:gridCol w="1280042">
                  <a:extLst>
                    <a:ext uri="{9D8B030D-6E8A-4147-A177-3AD203B41FA5}">
                      <a16:colId xmlns:a16="http://schemas.microsoft.com/office/drawing/2014/main" val="2483978902"/>
                    </a:ext>
                  </a:extLst>
                </a:gridCol>
                <a:gridCol w="415062">
                  <a:extLst>
                    <a:ext uri="{9D8B030D-6E8A-4147-A177-3AD203B41FA5}">
                      <a16:colId xmlns:a16="http://schemas.microsoft.com/office/drawing/2014/main" val="155976820"/>
                    </a:ext>
                  </a:extLst>
                </a:gridCol>
                <a:gridCol w="371450">
                  <a:extLst>
                    <a:ext uri="{9D8B030D-6E8A-4147-A177-3AD203B41FA5}">
                      <a16:colId xmlns:a16="http://schemas.microsoft.com/office/drawing/2014/main" val="3065988653"/>
                    </a:ext>
                  </a:extLst>
                </a:gridCol>
                <a:gridCol w="546184">
                  <a:extLst>
                    <a:ext uri="{9D8B030D-6E8A-4147-A177-3AD203B41FA5}">
                      <a16:colId xmlns:a16="http://schemas.microsoft.com/office/drawing/2014/main" val="305963744"/>
                    </a:ext>
                  </a:extLst>
                </a:gridCol>
                <a:gridCol w="458816">
                  <a:extLst>
                    <a:ext uri="{9D8B030D-6E8A-4147-A177-3AD203B41FA5}">
                      <a16:colId xmlns:a16="http://schemas.microsoft.com/office/drawing/2014/main" val="1002881167"/>
                    </a:ext>
                  </a:extLst>
                </a:gridCol>
                <a:gridCol w="458816">
                  <a:extLst>
                    <a:ext uri="{9D8B030D-6E8A-4147-A177-3AD203B41FA5}">
                      <a16:colId xmlns:a16="http://schemas.microsoft.com/office/drawing/2014/main" val="690761331"/>
                    </a:ext>
                  </a:extLst>
                </a:gridCol>
                <a:gridCol w="458816">
                  <a:extLst>
                    <a:ext uri="{9D8B030D-6E8A-4147-A177-3AD203B41FA5}">
                      <a16:colId xmlns:a16="http://schemas.microsoft.com/office/drawing/2014/main" val="2762948376"/>
                    </a:ext>
                  </a:extLst>
                </a:gridCol>
                <a:gridCol w="458816">
                  <a:extLst>
                    <a:ext uri="{9D8B030D-6E8A-4147-A177-3AD203B41FA5}">
                      <a16:colId xmlns:a16="http://schemas.microsoft.com/office/drawing/2014/main" val="2539019291"/>
                    </a:ext>
                  </a:extLst>
                </a:gridCol>
                <a:gridCol w="458816">
                  <a:extLst>
                    <a:ext uri="{9D8B030D-6E8A-4147-A177-3AD203B41FA5}">
                      <a16:colId xmlns:a16="http://schemas.microsoft.com/office/drawing/2014/main" val="641906394"/>
                    </a:ext>
                  </a:extLst>
                </a:gridCol>
              </a:tblGrid>
              <a:tr h="0">
                <a:tc>
                  <a:txBody>
                    <a:bodyPr/>
                    <a:lstStyle/>
                    <a:p>
                      <a:pPr algn="r"/>
                      <a:r>
                        <a:rPr lang="en-US" sz="1100" b="0" spc="-20" baseline="0">
                          <a:solidFill>
                            <a:schemeClr val="tx1"/>
                          </a:solidFill>
                          <a:latin typeface="Arial" panose="020B0604020202020204" pitchFamily="34" charset="0"/>
                          <a:cs typeface="Arial" panose="020B0604020202020204" pitchFamily="34" charset="0"/>
                        </a:rPr>
                        <a:t>Combination therapy</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a:solidFill>
                            <a:schemeClr val="tx1"/>
                          </a:solidFill>
                          <a:latin typeface="Arial" panose="020B0604020202020204" pitchFamily="34" charset="0"/>
                          <a:cs typeface="Arial" panose="020B0604020202020204" pitchFamily="34" charset="0"/>
                        </a:rPr>
                        <a:t>49</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41</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31</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25</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20</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14</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9</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5</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398768"/>
                  </a:ext>
                </a:extLst>
              </a:tr>
              <a:tr h="0">
                <a:tc>
                  <a:txBody>
                    <a:bodyPr/>
                    <a:lstStyle/>
                    <a:p>
                      <a:pPr algn="r"/>
                      <a:r>
                        <a:rPr lang="en-US" sz="1100" b="0" spc="-20" baseline="0">
                          <a:solidFill>
                            <a:schemeClr val="tx1"/>
                          </a:solidFill>
                          <a:latin typeface="Arial" panose="020B0604020202020204" pitchFamily="34" charset="0"/>
                          <a:cs typeface="Arial" panose="020B0604020202020204" pitchFamily="34" charset="0"/>
                        </a:rPr>
                        <a:t>Pooled monotherapy</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56</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42</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33</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28</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24</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14</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7</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Arial" panose="020B0604020202020204" pitchFamily="34" charset="0"/>
                          <a:cs typeface="Arial" panose="020B0604020202020204" pitchFamily="34" charset="0"/>
                        </a:rPr>
                        <a:t>1</a:t>
                      </a:r>
                    </a:p>
                  </a:txBody>
                  <a:tcPr marL="0" marR="0" marT="18288" marB="18288">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4535528"/>
                  </a:ext>
                </a:extLst>
              </a:tr>
            </a:tbl>
          </a:graphicData>
        </a:graphic>
      </p:graphicFrame>
      <p:sp>
        <p:nvSpPr>
          <p:cNvPr id="886" name="TextBox 885">
            <a:extLst>
              <a:ext uri="{FF2B5EF4-FFF2-40B4-BE49-F238E27FC236}">
                <a16:creationId xmlns:a16="http://schemas.microsoft.com/office/drawing/2014/main" id="{4DC045E0-D54C-A227-AFE6-F9FB691AEBA9}"/>
              </a:ext>
            </a:extLst>
          </p:cNvPr>
          <p:cNvSpPr txBox="1"/>
          <p:nvPr/>
        </p:nvSpPr>
        <p:spPr>
          <a:xfrm>
            <a:off x="6836063" y="3785885"/>
            <a:ext cx="13094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 at Risk</a:t>
            </a:r>
          </a:p>
        </p:txBody>
      </p:sp>
      <p:sp>
        <p:nvSpPr>
          <p:cNvPr id="887" name="TextBox 886">
            <a:extLst>
              <a:ext uri="{FF2B5EF4-FFF2-40B4-BE49-F238E27FC236}">
                <a16:creationId xmlns:a16="http://schemas.microsoft.com/office/drawing/2014/main" id="{47480D98-0622-41EF-072C-F3C644F24CAB}"/>
              </a:ext>
            </a:extLst>
          </p:cNvPr>
          <p:cNvSpPr txBox="1"/>
          <p:nvPr/>
        </p:nvSpPr>
        <p:spPr>
          <a:xfrm>
            <a:off x="1091731" y="3691483"/>
            <a:ext cx="13094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 at Risk</a:t>
            </a:r>
          </a:p>
        </p:txBody>
      </p:sp>
      <p:grpSp>
        <p:nvGrpSpPr>
          <p:cNvPr id="9" name="Group 8">
            <a:extLst>
              <a:ext uri="{FF2B5EF4-FFF2-40B4-BE49-F238E27FC236}">
                <a16:creationId xmlns:a16="http://schemas.microsoft.com/office/drawing/2014/main" id="{54961FBD-4B13-8482-2DE5-D75BAAC6C40C}"/>
              </a:ext>
            </a:extLst>
          </p:cNvPr>
          <p:cNvGrpSpPr/>
          <p:nvPr/>
        </p:nvGrpSpPr>
        <p:grpSpPr>
          <a:xfrm>
            <a:off x="6984086" y="1102857"/>
            <a:ext cx="4648488" cy="2674850"/>
            <a:chOff x="6984086" y="1102857"/>
            <a:chExt cx="4648488" cy="2674850"/>
          </a:xfrm>
        </p:grpSpPr>
        <p:sp>
          <p:nvSpPr>
            <p:cNvPr id="889" name="TextBox 888">
              <a:extLst>
                <a:ext uri="{FF2B5EF4-FFF2-40B4-BE49-F238E27FC236}">
                  <a16:creationId xmlns:a16="http://schemas.microsoft.com/office/drawing/2014/main" id="{EE1FA9E7-55D4-4FA8-C9DF-8C1AA506290E}"/>
                </a:ext>
              </a:extLst>
            </p:cNvPr>
            <p:cNvSpPr txBox="1"/>
            <p:nvPr/>
          </p:nvSpPr>
          <p:spPr>
            <a:xfrm>
              <a:off x="8466591" y="1102857"/>
              <a:ext cx="2173095" cy="307777"/>
            </a:xfrm>
            <a:prstGeom prst="rect">
              <a:avLst/>
            </a:prstGeom>
            <a:noFill/>
            <a:ln>
              <a:noFill/>
            </a:ln>
          </p:spPr>
          <p:txBody>
            <a:bodyPr wrap="none" rtlCol="0">
              <a:spAutoFit/>
            </a:bodyPr>
            <a:lstStyle>
              <a:defPPr>
                <a:defRPr lang="en-US"/>
              </a:defPPr>
              <a:lvl1pPr algn="ctr" defTabSz="609585">
                <a:defRPr sz="2400" b="1">
                  <a:solidFill>
                    <a:srgbClr val="FFFF00"/>
                  </a:solidFill>
                </a:defRPr>
              </a:lvl1pPr>
            </a:lstStyle>
            <a:p>
              <a:r>
                <a:rPr lang="en-US" sz="1400">
                  <a:solidFill>
                    <a:schemeClr val="tx1">
                      <a:lumMod val="75000"/>
                      <a:lumOff val="25000"/>
                    </a:schemeClr>
                  </a:solidFill>
                </a:rPr>
                <a:t>(B) Ex-Primary Analysis Set</a:t>
              </a:r>
            </a:p>
          </p:txBody>
        </p:sp>
        <p:graphicFrame>
          <p:nvGraphicFramePr>
            <p:cNvPr id="892" name="Chart 891">
              <a:extLst>
                <a:ext uri="{FF2B5EF4-FFF2-40B4-BE49-F238E27FC236}">
                  <a16:creationId xmlns:a16="http://schemas.microsoft.com/office/drawing/2014/main" id="{71E035D6-EDFC-F7CB-ECDF-8DF36DDB50E6}"/>
                </a:ext>
              </a:extLst>
            </p:cNvPr>
            <p:cNvGraphicFramePr/>
            <p:nvPr>
              <p:extLst>
                <p:ext uri="{D42A27DB-BD31-4B8C-83A1-F6EECF244321}">
                  <p14:modId xmlns:p14="http://schemas.microsoft.com/office/powerpoint/2010/main" val="2840041164"/>
                </p:ext>
              </p:extLst>
            </p:nvPr>
          </p:nvGraphicFramePr>
          <p:xfrm>
            <a:off x="7214919" y="1431311"/>
            <a:ext cx="4417655" cy="2346396"/>
          </p:xfrm>
          <a:graphic>
            <a:graphicData uri="http://schemas.openxmlformats.org/drawingml/2006/chart">
              <c:chart xmlns:c="http://schemas.openxmlformats.org/drawingml/2006/chart" xmlns:r="http://schemas.openxmlformats.org/officeDocument/2006/relationships" r:id="rId4"/>
            </a:graphicData>
          </a:graphic>
        </p:graphicFrame>
        <p:sp>
          <p:nvSpPr>
            <p:cNvPr id="904" name="TextBox 903">
              <a:extLst>
                <a:ext uri="{FF2B5EF4-FFF2-40B4-BE49-F238E27FC236}">
                  <a16:creationId xmlns:a16="http://schemas.microsoft.com/office/drawing/2014/main" id="{9E1F7A99-31ED-B89D-D974-2E5F3E5CF87A}"/>
                </a:ext>
              </a:extLst>
            </p:cNvPr>
            <p:cNvSpPr txBox="1"/>
            <p:nvPr/>
          </p:nvSpPr>
          <p:spPr>
            <a:xfrm>
              <a:off x="9745959" y="2447198"/>
              <a:ext cx="1675218" cy="276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a:ea typeface="+mn-ea"/>
                  <a:cs typeface="Arial" charset="0"/>
                  <a:sym typeface="Helvetica"/>
                </a:rPr>
                <a:t>Pooled monotherapy</a:t>
              </a:r>
            </a:p>
          </p:txBody>
        </p:sp>
        <p:sp>
          <p:nvSpPr>
            <p:cNvPr id="906" name="TextBox 905">
              <a:extLst>
                <a:ext uri="{FF2B5EF4-FFF2-40B4-BE49-F238E27FC236}">
                  <a16:creationId xmlns:a16="http://schemas.microsoft.com/office/drawing/2014/main" id="{2FA738B0-3890-7B6E-28D5-C57542A3DFF7}"/>
                </a:ext>
              </a:extLst>
            </p:cNvPr>
            <p:cNvSpPr txBox="1"/>
            <p:nvPr/>
          </p:nvSpPr>
          <p:spPr>
            <a:xfrm>
              <a:off x="7805773" y="2931422"/>
              <a:ext cx="3217784" cy="2400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Arial" charset="0"/>
                  <a:sym typeface="Helvetica"/>
                </a:rPr>
                <a:t>Hazard ratio, 0.70 (95% CI, 0.35-1.37)</a:t>
              </a:r>
            </a:p>
          </p:txBody>
        </p:sp>
        <p:sp>
          <p:nvSpPr>
            <p:cNvPr id="908" name="TextBox 907">
              <a:extLst>
                <a:ext uri="{FF2B5EF4-FFF2-40B4-BE49-F238E27FC236}">
                  <a16:creationId xmlns:a16="http://schemas.microsoft.com/office/drawing/2014/main" id="{C5F4A2A5-824E-1EE0-0063-43EB45E52066}"/>
                </a:ext>
              </a:extLst>
            </p:cNvPr>
            <p:cNvSpPr txBox="1"/>
            <p:nvPr/>
          </p:nvSpPr>
          <p:spPr>
            <a:xfrm rot="16200000">
              <a:off x="6406178" y="2254977"/>
              <a:ext cx="16174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Participants With No Event (%)</a:t>
              </a:r>
            </a:p>
          </p:txBody>
        </p:sp>
        <p:sp>
          <p:nvSpPr>
            <p:cNvPr id="909" name="TextBox 908">
              <a:extLst>
                <a:ext uri="{FF2B5EF4-FFF2-40B4-BE49-F238E27FC236}">
                  <a16:creationId xmlns:a16="http://schemas.microsoft.com/office/drawing/2014/main" id="{5BC7E423-49F8-CA64-C744-07E259C40574}"/>
                </a:ext>
              </a:extLst>
            </p:cNvPr>
            <p:cNvSpPr txBox="1"/>
            <p:nvPr/>
          </p:nvSpPr>
          <p:spPr>
            <a:xfrm>
              <a:off x="9787700" y="1901977"/>
              <a:ext cx="167521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6"/>
                  </a:solidFill>
                  <a:effectLst/>
                  <a:uLnTx/>
                  <a:uFillTx/>
                  <a:latin typeface="Arial" panose="020B0604020202020204"/>
                  <a:ea typeface="+mn-ea"/>
                  <a:cs typeface="Arial" charset="0"/>
                  <a:sym typeface="Helvetica"/>
                </a:rPr>
                <a:t>Combination therapy</a:t>
              </a:r>
            </a:p>
          </p:txBody>
        </p:sp>
        <p:sp>
          <p:nvSpPr>
            <p:cNvPr id="911" name="Freeform: Shape 910">
              <a:extLst>
                <a:ext uri="{FF2B5EF4-FFF2-40B4-BE49-F238E27FC236}">
                  <a16:creationId xmlns:a16="http://schemas.microsoft.com/office/drawing/2014/main" id="{841F25F1-9B73-EB25-46AF-5C7DB00AAC58}"/>
                </a:ext>
              </a:extLst>
            </p:cNvPr>
            <p:cNvSpPr/>
            <p:nvPr/>
          </p:nvSpPr>
          <p:spPr>
            <a:xfrm>
              <a:off x="7822233" y="1599855"/>
              <a:ext cx="3139736" cy="805402"/>
            </a:xfrm>
            <a:custGeom>
              <a:avLst/>
              <a:gdLst>
                <a:gd name="connsiteX0" fmla="*/ 3139736 w 3139736"/>
                <a:gd name="connsiteY0" fmla="*/ 816746 h 816746"/>
                <a:gd name="connsiteX1" fmla="*/ 2044824 w 3139736"/>
                <a:gd name="connsiteY1" fmla="*/ 816746 h 816746"/>
                <a:gd name="connsiteX2" fmla="*/ 2044824 w 3139736"/>
                <a:gd name="connsiteY2" fmla="*/ 772357 h 816746"/>
                <a:gd name="connsiteX3" fmla="*/ 1808086 w 3139736"/>
                <a:gd name="connsiteY3" fmla="*/ 772357 h 816746"/>
                <a:gd name="connsiteX4" fmla="*/ 1787371 w 3139736"/>
                <a:gd name="connsiteY4" fmla="*/ 727969 h 816746"/>
                <a:gd name="connsiteX5" fmla="*/ 1568389 w 3139736"/>
                <a:gd name="connsiteY5" fmla="*/ 727969 h 816746"/>
                <a:gd name="connsiteX6" fmla="*/ 1568389 w 3139736"/>
                <a:gd name="connsiteY6" fmla="*/ 680621 h 816746"/>
                <a:gd name="connsiteX7" fmla="*/ 1538796 w 3139736"/>
                <a:gd name="connsiteY7" fmla="*/ 680621 h 816746"/>
                <a:gd name="connsiteX8" fmla="*/ 1538796 w 3139736"/>
                <a:gd name="connsiteY8" fmla="*/ 639192 h 816746"/>
                <a:gd name="connsiteX9" fmla="*/ 1340528 w 3139736"/>
                <a:gd name="connsiteY9" fmla="*/ 639192 h 816746"/>
                <a:gd name="connsiteX10" fmla="*/ 1340528 w 3139736"/>
                <a:gd name="connsiteY10" fmla="*/ 603682 h 816746"/>
                <a:gd name="connsiteX11" fmla="*/ 1195527 w 3139736"/>
                <a:gd name="connsiteY11" fmla="*/ 603682 h 816746"/>
                <a:gd name="connsiteX12" fmla="*/ 1195527 w 3139736"/>
                <a:gd name="connsiteY12" fmla="*/ 559293 h 816746"/>
                <a:gd name="connsiteX13" fmla="*/ 1029810 w 3139736"/>
                <a:gd name="connsiteY13" fmla="*/ 559293 h 816746"/>
                <a:gd name="connsiteX14" fmla="*/ 1029810 w 3139736"/>
                <a:gd name="connsiteY14" fmla="*/ 517864 h 816746"/>
                <a:gd name="connsiteX15" fmla="*/ 878890 w 3139736"/>
                <a:gd name="connsiteY15" fmla="*/ 517864 h 816746"/>
                <a:gd name="connsiteX16" fmla="*/ 878890 w 3139736"/>
                <a:gd name="connsiteY16" fmla="*/ 479394 h 816746"/>
                <a:gd name="connsiteX17" fmla="*/ 659907 w 3139736"/>
                <a:gd name="connsiteY17" fmla="*/ 479394 h 816746"/>
                <a:gd name="connsiteX18" fmla="*/ 659907 w 3139736"/>
                <a:gd name="connsiteY18" fmla="*/ 443884 h 816746"/>
                <a:gd name="connsiteX19" fmla="*/ 642152 w 3139736"/>
                <a:gd name="connsiteY19" fmla="*/ 443884 h 816746"/>
                <a:gd name="connsiteX20" fmla="*/ 642152 w 3139736"/>
                <a:gd name="connsiteY20" fmla="*/ 405414 h 816746"/>
                <a:gd name="connsiteX21" fmla="*/ 500109 w 3139736"/>
                <a:gd name="connsiteY21" fmla="*/ 405414 h 816746"/>
                <a:gd name="connsiteX22" fmla="*/ 500109 w 3139736"/>
                <a:gd name="connsiteY22" fmla="*/ 361025 h 816746"/>
                <a:gd name="connsiteX23" fmla="*/ 473476 w 3139736"/>
                <a:gd name="connsiteY23" fmla="*/ 361025 h 816746"/>
                <a:gd name="connsiteX24" fmla="*/ 473476 w 3139736"/>
                <a:gd name="connsiteY24" fmla="*/ 337352 h 816746"/>
                <a:gd name="connsiteX25" fmla="*/ 426128 w 3139736"/>
                <a:gd name="connsiteY25" fmla="*/ 337352 h 816746"/>
                <a:gd name="connsiteX26" fmla="*/ 426128 w 3139736"/>
                <a:gd name="connsiteY26" fmla="*/ 180513 h 816746"/>
                <a:gd name="connsiteX27" fmla="*/ 310719 w 3139736"/>
                <a:gd name="connsiteY27" fmla="*/ 180513 h 816746"/>
                <a:gd name="connsiteX28" fmla="*/ 310719 w 3139736"/>
                <a:gd name="connsiteY28" fmla="*/ 147961 h 816746"/>
                <a:gd name="connsiteX29" fmla="*/ 263371 w 3139736"/>
                <a:gd name="connsiteY29" fmla="*/ 147961 h 816746"/>
                <a:gd name="connsiteX30" fmla="*/ 263371 w 3139736"/>
                <a:gd name="connsiteY30" fmla="*/ 106532 h 816746"/>
                <a:gd name="connsiteX31" fmla="*/ 207146 w 3139736"/>
                <a:gd name="connsiteY31" fmla="*/ 106532 h 816746"/>
                <a:gd name="connsiteX32" fmla="*/ 207146 w 3139736"/>
                <a:gd name="connsiteY32" fmla="*/ 68062 h 816746"/>
                <a:gd name="connsiteX33" fmla="*/ 85818 w 3139736"/>
                <a:gd name="connsiteY33" fmla="*/ 68062 h 816746"/>
                <a:gd name="connsiteX34" fmla="*/ 85818 w 3139736"/>
                <a:gd name="connsiteY34" fmla="*/ 47348 h 816746"/>
                <a:gd name="connsiteX35" fmla="*/ 38470 w 3139736"/>
                <a:gd name="connsiteY35" fmla="*/ 47348 h 816746"/>
                <a:gd name="connsiteX36" fmla="*/ 38470 w 3139736"/>
                <a:gd name="connsiteY36" fmla="*/ 0 h 816746"/>
                <a:gd name="connsiteX37" fmla="*/ 0 w 3139736"/>
                <a:gd name="connsiteY37" fmla="*/ 0 h 81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39736" h="816746">
                  <a:moveTo>
                    <a:pt x="3139736" y="816746"/>
                  </a:moveTo>
                  <a:lnTo>
                    <a:pt x="2044824" y="816746"/>
                  </a:lnTo>
                  <a:lnTo>
                    <a:pt x="2044824" y="772357"/>
                  </a:lnTo>
                  <a:lnTo>
                    <a:pt x="1808086" y="772357"/>
                  </a:lnTo>
                  <a:lnTo>
                    <a:pt x="1787371" y="727969"/>
                  </a:lnTo>
                  <a:lnTo>
                    <a:pt x="1568389" y="727969"/>
                  </a:lnTo>
                  <a:lnTo>
                    <a:pt x="1568389" y="680621"/>
                  </a:lnTo>
                  <a:lnTo>
                    <a:pt x="1538796" y="680621"/>
                  </a:lnTo>
                  <a:lnTo>
                    <a:pt x="1538796" y="639192"/>
                  </a:lnTo>
                  <a:lnTo>
                    <a:pt x="1340528" y="639192"/>
                  </a:lnTo>
                  <a:lnTo>
                    <a:pt x="1340528" y="603682"/>
                  </a:lnTo>
                  <a:lnTo>
                    <a:pt x="1195527" y="603682"/>
                  </a:lnTo>
                  <a:lnTo>
                    <a:pt x="1195527" y="559293"/>
                  </a:lnTo>
                  <a:lnTo>
                    <a:pt x="1029810" y="559293"/>
                  </a:lnTo>
                  <a:lnTo>
                    <a:pt x="1029810" y="517864"/>
                  </a:lnTo>
                  <a:lnTo>
                    <a:pt x="878890" y="517864"/>
                  </a:lnTo>
                  <a:lnTo>
                    <a:pt x="878890" y="479394"/>
                  </a:lnTo>
                  <a:lnTo>
                    <a:pt x="659907" y="479394"/>
                  </a:lnTo>
                  <a:lnTo>
                    <a:pt x="659907" y="443884"/>
                  </a:lnTo>
                  <a:lnTo>
                    <a:pt x="642152" y="443884"/>
                  </a:lnTo>
                  <a:lnTo>
                    <a:pt x="642152" y="405414"/>
                  </a:lnTo>
                  <a:lnTo>
                    <a:pt x="500109" y="405414"/>
                  </a:lnTo>
                  <a:lnTo>
                    <a:pt x="500109" y="361025"/>
                  </a:lnTo>
                  <a:lnTo>
                    <a:pt x="473476" y="361025"/>
                  </a:lnTo>
                  <a:lnTo>
                    <a:pt x="473476" y="337352"/>
                  </a:lnTo>
                  <a:lnTo>
                    <a:pt x="426128" y="337352"/>
                  </a:lnTo>
                  <a:lnTo>
                    <a:pt x="426128" y="180513"/>
                  </a:lnTo>
                  <a:lnTo>
                    <a:pt x="310719" y="180513"/>
                  </a:lnTo>
                  <a:lnTo>
                    <a:pt x="310719" y="147961"/>
                  </a:lnTo>
                  <a:lnTo>
                    <a:pt x="263371" y="147961"/>
                  </a:lnTo>
                  <a:lnTo>
                    <a:pt x="263371" y="106532"/>
                  </a:lnTo>
                  <a:lnTo>
                    <a:pt x="207146" y="106532"/>
                  </a:lnTo>
                  <a:lnTo>
                    <a:pt x="207146" y="68062"/>
                  </a:lnTo>
                  <a:lnTo>
                    <a:pt x="85818" y="68062"/>
                  </a:lnTo>
                  <a:lnTo>
                    <a:pt x="85818" y="47348"/>
                  </a:lnTo>
                  <a:lnTo>
                    <a:pt x="38470" y="47348"/>
                  </a:lnTo>
                  <a:lnTo>
                    <a:pt x="38470" y="0"/>
                  </a:lnTo>
                  <a:lnTo>
                    <a:pt x="0" y="0"/>
                  </a:lnTo>
                </a:path>
              </a:pathLst>
            </a:custGeom>
            <a:no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910" name="Freeform: Shape 909">
              <a:extLst>
                <a:ext uri="{FF2B5EF4-FFF2-40B4-BE49-F238E27FC236}">
                  <a16:creationId xmlns:a16="http://schemas.microsoft.com/office/drawing/2014/main" id="{3E89420F-0887-6012-D611-E99279B2940A}"/>
                </a:ext>
              </a:extLst>
            </p:cNvPr>
            <p:cNvSpPr/>
            <p:nvPr/>
          </p:nvSpPr>
          <p:spPr>
            <a:xfrm>
              <a:off x="7805773" y="1600536"/>
              <a:ext cx="3311371" cy="686539"/>
            </a:xfrm>
            <a:custGeom>
              <a:avLst/>
              <a:gdLst>
                <a:gd name="connsiteX0" fmla="*/ 3311371 w 3311371"/>
                <a:gd name="connsiteY0" fmla="*/ 686539 h 686539"/>
                <a:gd name="connsiteX1" fmla="*/ 2192785 w 3311371"/>
                <a:gd name="connsiteY1" fmla="*/ 686539 h 686539"/>
                <a:gd name="connsiteX2" fmla="*/ 2192785 w 3311371"/>
                <a:gd name="connsiteY2" fmla="*/ 609600 h 686539"/>
                <a:gd name="connsiteX3" fmla="*/ 1497367 w 3311371"/>
                <a:gd name="connsiteY3" fmla="*/ 609600 h 686539"/>
                <a:gd name="connsiteX4" fmla="*/ 1497367 w 3311371"/>
                <a:gd name="connsiteY4" fmla="*/ 556333 h 686539"/>
                <a:gd name="connsiteX5" fmla="*/ 1346447 w 3311371"/>
                <a:gd name="connsiteY5" fmla="*/ 556333 h 686539"/>
                <a:gd name="connsiteX6" fmla="*/ 1346447 w 3311371"/>
                <a:gd name="connsiteY6" fmla="*/ 500108 h 686539"/>
                <a:gd name="connsiteX7" fmla="*/ 1337569 w 3311371"/>
                <a:gd name="connsiteY7" fmla="*/ 500108 h 686539"/>
                <a:gd name="connsiteX8" fmla="*/ 1337569 w 3311371"/>
                <a:gd name="connsiteY8" fmla="*/ 449801 h 686539"/>
                <a:gd name="connsiteX9" fmla="*/ 1201445 w 3311371"/>
                <a:gd name="connsiteY9" fmla="*/ 449801 h 686539"/>
                <a:gd name="connsiteX10" fmla="*/ 1201445 w 3311371"/>
                <a:gd name="connsiteY10" fmla="*/ 405413 h 686539"/>
                <a:gd name="connsiteX11" fmla="*/ 1180731 w 3311371"/>
                <a:gd name="connsiteY11" fmla="*/ 405413 h 686539"/>
                <a:gd name="connsiteX12" fmla="*/ 1180731 w 3311371"/>
                <a:gd name="connsiteY12" fmla="*/ 346229 h 686539"/>
                <a:gd name="connsiteX13" fmla="*/ 1115628 w 3311371"/>
                <a:gd name="connsiteY13" fmla="*/ 346229 h 686539"/>
                <a:gd name="connsiteX14" fmla="*/ 1115628 w 3311371"/>
                <a:gd name="connsiteY14" fmla="*/ 295922 h 686539"/>
                <a:gd name="connsiteX15" fmla="*/ 878890 w 3311371"/>
                <a:gd name="connsiteY15" fmla="*/ 295922 h 686539"/>
                <a:gd name="connsiteX16" fmla="*/ 878890 w 3311371"/>
                <a:gd name="connsiteY16" fmla="*/ 248574 h 686539"/>
                <a:gd name="connsiteX17" fmla="*/ 855216 w 3311371"/>
                <a:gd name="connsiteY17" fmla="*/ 248574 h 686539"/>
                <a:gd name="connsiteX18" fmla="*/ 855216 w 3311371"/>
                <a:gd name="connsiteY18" fmla="*/ 204186 h 686539"/>
                <a:gd name="connsiteX19" fmla="*/ 665826 w 3311371"/>
                <a:gd name="connsiteY19" fmla="*/ 204186 h 686539"/>
                <a:gd name="connsiteX20" fmla="*/ 665826 w 3311371"/>
                <a:gd name="connsiteY20" fmla="*/ 159798 h 686539"/>
                <a:gd name="connsiteX21" fmla="*/ 443884 w 3311371"/>
                <a:gd name="connsiteY21" fmla="*/ 159798 h 686539"/>
                <a:gd name="connsiteX22" fmla="*/ 443884 w 3311371"/>
                <a:gd name="connsiteY22" fmla="*/ 118368 h 686539"/>
                <a:gd name="connsiteX23" fmla="*/ 352148 w 3311371"/>
                <a:gd name="connsiteY23" fmla="*/ 118368 h 686539"/>
                <a:gd name="connsiteX24" fmla="*/ 352148 w 3311371"/>
                <a:gd name="connsiteY24" fmla="*/ 76939 h 686539"/>
                <a:gd name="connsiteX25" fmla="*/ 292964 w 3311371"/>
                <a:gd name="connsiteY25" fmla="*/ 76939 h 686539"/>
                <a:gd name="connsiteX26" fmla="*/ 292964 w 3311371"/>
                <a:gd name="connsiteY26" fmla="*/ 38469 h 686539"/>
                <a:gd name="connsiteX27" fmla="*/ 44389 w 3311371"/>
                <a:gd name="connsiteY27" fmla="*/ 38469 h 686539"/>
                <a:gd name="connsiteX28" fmla="*/ 44389 w 3311371"/>
                <a:gd name="connsiteY28" fmla="*/ 0 h 686539"/>
                <a:gd name="connsiteX29" fmla="*/ 0 w 3311371"/>
                <a:gd name="connsiteY29" fmla="*/ 0 h 68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11371" h="686539">
                  <a:moveTo>
                    <a:pt x="3311371" y="686539"/>
                  </a:moveTo>
                  <a:lnTo>
                    <a:pt x="2192785" y="686539"/>
                  </a:lnTo>
                  <a:lnTo>
                    <a:pt x="2192785" y="609600"/>
                  </a:lnTo>
                  <a:lnTo>
                    <a:pt x="1497367" y="609600"/>
                  </a:lnTo>
                  <a:lnTo>
                    <a:pt x="1497367" y="556333"/>
                  </a:lnTo>
                  <a:lnTo>
                    <a:pt x="1346447" y="556333"/>
                  </a:lnTo>
                  <a:lnTo>
                    <a:pt x="1346447" y="500108"/>
                  </a:lnTo>
                  <a:lnTo>
                    <a:pt x="1337569" y="500108"/>
                  </a:lnTo>
                  <a:lnTo>
                    <a:pt x="1337569" y="449801"/>
                  </a:lnTo>
                  <a:lnTo>
                    <a:pt x="1201445" y="449801"/>
                  </a:lnTo>
                  <a:lnTo>
                    <a:pt x="1201445" y="405413"/>
                  </a:lnTo>
                  <a:lnTo>
                    <a:pt x="1180731" y="405413"/>
                  </a:lnTo>
                  <a:lnTo>
                    <a:pt x="1180731" y="346229"/>
                  </a:lnTo>
                  <a:lnTo>
                    <a:pt x="1115628" y="346229"/>
                  </a:lnTo>
                  <a:lnTo>
                    <a:pt x="1115628" y="295922"/>
                  </a:lnTo>
                  <a:lnTo>
                    <a:pt x="878890" y="295922"/>
                  </a:lnTo>
                  <a:lnTo>
                    <a:pt x="878890" y="248574"/>
                  </a:lnTo>
                  <a:lnTo>
                    <a:pt x="855216" y="248574"/>
                  </a:lnTo>
                  <a:lnTo>
                    <a:pt x="855216" y="204186"/>
                  </a:lnTo>
                  <a:lnTo>
                    <a:pt x="665826" y="204186"/>
                  </a:lnTo>
                  <a:lnTo>
                    <a:pt x="665826" y="159798"/>
                  </a:lnTo>
                  <a:lnTo>
                    <a:pt x="443884" y="159798"/>
                  </a:lnTo>
                  <a:lnTo>
                    <a:pt x="443884" y="118368"/>
                  </a:lnTo>
                  <a:lnTo>
                    <a:pt x="352148" y="118368"/>
                  </a:lnTo>
                  <a:lnTo>
                    <a:pt x="352148" y="76939"/>
                  </a:lnTo>
                  <a:lnTo>
                    <a:pt x="292964" y="76939"/>
                  </a:lnTo>
                  <a:lnTo>
                    <a:pt x="292964" y="38469"/>
                  </a:lnTo>
                  <a:lnTo>
                    <a:pt x="44389" y="38469"/>
                  </a:lnTo>
                  <a:lnTo>
                    <a:pt x="44389" y="0"/>
                  </a:lnTo>
                  <a:lnTo>
                    <a:pt x="0" y="0"/>
                  </a:lnTo>
                </a:path>
              </a:pathLst>
            </a:custGeom>
            <a:noFill/>
            <a:ln w="254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grpSp>
      <p:grpSp>
        <p:nvGrpSpPr>
          <p:cNvPr id="8" name="Group 7">
            <a:extLst>
              <a:ext uri="{FF2B5EF4-FFF2-40B4-BE49-F238E27FC236}">
                <a16:creationId xmlns:a16="http://schemas.microsoft.com/office/drawing/2014/main" id="{23826C88-8462-DA40-056C-47EEB115A1C9}"/>
              </a:ext>
            </a:extLst>
          </p:cNvPr>
          <p:cNvGrpSpPr/>
          <p:nvPr/>
        </p:nvGrpSpPr>
        <p:grpSpPr>
          <a:xfrm>
            <a:off x="1314842" y="1366726"/>
            <a:ext cx="4690507" cy="2346396"/>
            <a:chOff x="903296" y="1461128"/>
            <a:chExt cx="4690507" cy="2346396"/>
          </a:xfrm>
        </p:grpSpPr>
        <p:graphicFrame>
          <p:nvGraphicFramePr>
            <p:cNvPr id="916" name="Chart 915">
              <a:extLst>
                <a:ext uri="{FF2B5EF4-FFF2-40B4-BE49-F238E27FC236}">
                  <a16:creationId xmlns:a16="http://schemas.microsoft.com/office/drawing/2014/main" id="{F0122C37-875D-297F-359C-EF691A7C9EA6}"/>
                </a:ext>
              </a:extLst>
            </p:cNvPr>
            <p:cNvGraphicFramePr/>
            <p:nvPr>
              <p:extLst>
                <p:ext uri="{D42A27DB-BD31-4B8C-83A1-F6EECF244321}">
                  <p14:modId xmlns:p14="http://schemas.microsoft.com/office/powerpoint/2010/main" val="1123500017"/>
                </p:ext>
              </p:extLst>
            </p:nvPr>
          </p:nvGraphicFramePr>
          <p:xfrm>
            <a:off x="1176148" y="1461128"/>
            <a:ext cx="4417655" cy="2346396"/>
          </p:xfrm>
          <a:graphic>
            <a:graphicData uri="http://schemas.openxmlformats.org/drawingml/2006/chart">
              <c:chart xmlns:c="http://schemas.openxmlformats.org/drawingml/2006/chart" xmlns:r="http://schemas.openxmlformats.org/officeDocument/2006/relationships" r:id="rId5"/>
            </a:graphicData>
          </a:graphic>
        </p:graphicFrame>
        <p:sp>
          <p:nvSpPr>
            <p:cNvPr id="903" name="TextBox 902">
              <a:extLst>
                <a:ext uri="{FF2B5EF4-FFF2-40B4-BE49-F238E27FC236}">
                  <a16:creationId xmlns:a16="http://schemas.microsoft.com/office/drawing/2014/main" id="{BE61F861-C77B-E2C0-CBD3-B4A333FB8A21}"/>
                </a:ext>
              </a:extLst>
            </p:cNvPr>
            <p:cNvSpPr txBox="1"/>
            <p:nvPr/>
          </p:nvSpPr>
          <p:spPr>
            <a:xfrm rot="16200000">
              <a:off x="325388" y="2254977"/>
              <a:ext cx="161748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Participants With No Event (%)</a:t>
              </a:r>
            </a:p>
          </p:txBody>
        </p:sp>
        <p:sp>
          <p:nvSpPr>
            <p:cNvPr id="907" name="TextBox 906">
              <a:extLst>
                <a:ext uri="{FF2B5EF4-FFF2-40B4-BE49-F238E27FC236}">
                  <a16:creationId xmlns:a16="http://schemas.microsoft.com/office/drawing/2014/main" id="{9394CF8D-95DE-DE65-FCC3-E281A50AC659}"/>
                </a:ext>
              </a:extLst>
            </p:cNvPr>
            <p:cNvSpPr txBox="1"/>
            <p:nvPr/>
          </p:nvSpPr>
          <p:spPr>
            <a:xfrm>
              <a:off x="1815938" y="2931422"/>
              <a:ext cx="3217784" cy="387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8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Arial" panose="020B0604020202020204"/>
                  <a:ea typeface="+mn-ea"/>
                  <a:cs typeface="Arial" charset="0"/>
                  <a:sym typeface="Helvetica"/>
                </a:rPr>
                <a:t>Hazard ratio, 0.50 (95% CI, 0.35-0.72)</a:t>
              </a:r>
            </a:p>
            <a:p>
              <a:pPr marL="0" marR="0" lvl="0" indent="0" algn="l" defTabSz="914400" rtl="0" eaLnBrk="1" fontAlgn="auto" latinLnBrk="0" hangingPunct="0">
                <a:lnSpc>
                  <a:spcPct val="80000"/>
                </a:lnSpc>
                <a:spcBef>
                  <a:spcPts val="0"/>
                </a:spcBef>
                <a:spcAft>
                  <a:spcPts val="0"/>
                </a:spcAft>
                <a:buClrTx/>
                <a:buSzTx/>
                <a:buFontTx/>
                <a:buNone/>
                <a:tabLst/>
                <a:defRPr/>
              </a:pPr>
              <a:r>
                <a:rPr kumimoji="0" lang="en-US" sz="1200" b="0" i="1" u="none" strike="noStrike" kern="1200" cap="none" spc="0" normalizeH="0" baseline="0" noProof="0">
                  <a:ln>
                    <a:noFill/>
                  </a:ln>
                  <a:effectLst/>
                  <a:uLnTx/>
                  <a:uFillTx/>
                  <a:latin typeface="Arial" panose="020B0604020202020204"/>
                  <a:ea typeface="+mn-ea"/>
                  <a:cs typeface="Arial" charset="0"/>
                  <a:sym typeface="Helvetica"/>
                </a:rPr>
                <a:t>P </a:t>
              </a:r>
              <a:r>
                <a:rPr kumimoji="0" lang="en-US" sz="1200" b="0" i="0" u="none" strike="noStrike" kern="1200" cap="none" spc="0" normalizeH="0" baseline="0" noProof="0">
                  <a:ln>
                    <a:noFill/>
                  </a:ln>
                  <a:effectLst/>
                  <a:uLnTx/>
                  <a:uFillTx/>
                  <a:latin typeface="Arial" panose="020B0604020202020204"/>
                  <a:ea typeface="+mn-ea"/>
                  <a:cs typeface="Arial" charset="0"/>
                  <a:sym typeface="Helvetica"/>
                </a:rPr>
                <a:t>&lt; 0.001</a:t>
              </a:r>
            </a:p>
          </p:txBody>
        </p:sp>
        <p:sp>
          <p:nvSpPr>
            <p:cNvPr id="912" name="Freeform: Shape 911">
              <a:extLst>
                <a:ext uri="{FF2B5EF4-FFF2-40B4-BE49-F238E27FC236}">
                  <a16:creationId xmlns:a16="http://schemas.microsoft.com/office/drawing/2014/main" id="{3DD4DFBC-6222-4DFA-7E28-5ACD733E036D}"/>
                </a:ext>
              </a:extLst>
            </p:cNvPr>
            <p:cNvSpPr/>
            <p:nvPr/>
          </p:nvSpPr>
          <p:spPr>
            <a:xfrm>
              <a:off x="1768129" y="1628621"/>
              <a:ext cx="3266303" cy="774356"/>
            </a:xfrm>
            <a:custGeom>
              <a:avLst/>
              <a:gdLst>
                <a:gd name="connsiteX0" fmla="*/ 3266303 w 3266303"/>
                <a:gd name="connsiteY0" fmla="*/ 774356 h 774356"/>
                <a:gd name="connsiteX1" fmla="*/ 2623751 w 3266303"/>
                <a:gd name="connsiteY1" fmla="*/ 774356 h 774356"/>
                <a:gd name="connsiteX2" fmla="*/ 2623751 w 3266303"/>
                <a:gd name="connsiteY2" fmla="*/ 737286 h 774356"/>
                <a:gd name="connsiteX3" fmla="*/ 2491946 w 3266303"/>
                <a:gd name="connsiteY3" fmla="*/ 737286 h 774356"/>
                <a:gd name="connsiteX4" fmla="*/ 2491946 w 3266303"/>
                <a:gd name="connsiteY4" fmla="*/ 700216 h 774356"/>
                <a:gd name="connsiteX5" fmla="*/ 2141838 w 3266303"/>
                <a:gd name="connsiteY5" fmla="*/ 700216 h 774356"/>
                <a:gd name="connsiteX6" fmla="*/ 2141838 w 3266303"/>
                <a:gd name="connsiteY6" fmla="*/ 683740 h 774356"/>
                <a:gd name="connsiteX7" fmla="*/ 2018270 w 3266303"/>
                <a:gd name="connsiteY7" fmla="*/ 683740 h 774356"/>
                <a:gd name="connsiteX8" fmla="*/ 1981200 w 3266303"/>
                <a:gd name="connsiteY8" fmla="*/ 646670 h 774356"/>
                <a:gd name="connsiteX9" fmla="*/ 1907059 w 3266303"/>
                <a:gd name="connsiteY9" fmla="*/ 646670 h 774356"/>
                <a:gd name="connsiteX10" fmla="*/ 1878227 w 3266303"/>
                <a:gd name="connsiteY10" fmla="*/ 626075 h 774356"/>
                <a:gd name="connsiteX11" fmla="*/ 1775254 w 3266303"/>
                <a:gd name="connsiteY11" fmla="*/ 626075 h 774356"/>
                <a:gd name="connsiteX12" fmla="*/ 1775254 w 3266303"/>
                <a:gd name="connsiteY12" fmla="*/ 568410 h 774356"/>
                <a:gd name="connsiteX13" fmla="*/ 1540476 w 3266303"/>
                <a:gd name="connsiteY13" fmla="*/ 568410 h 774356"/>
                <a:gd name="connsiteX14" fmla="*/ 1540476 w 3266303"/>
                <a:gd name="connsiteY14" fmla="*/ 556054 h 774356"/>
                <a:gd name="connsiteX15" fmla="*/ 1367481 w 3266303"/>
                <a:gd name="connsiteY15" fmla="*/ 556054 h 774356"/>
                <a:gd name="connsiteX16" fmla="*/ 1293340 w 3266303"/>
                <a:gd name="connsiteY16" fmla="*/ 518983 h 774356"/>
                <a:gd name="connsiteX17" fmla="*/ 1165654 w 3266303"/>
                <a:gd name="connsiteY17" fmla="*/ 518983 h 774356"/>
                <a:gd name="connsiteX18" fmla="*/ 1091513 w 3266303"/>
                <a:gd name="connsiteY18" fmla="*/ 469556 h 774356"/>
                <a:gd name="connsiteX19" fmla="*/ 1037968 w 3266303"/>
                <a:gd name="connsiteY19" fmla="*/ 457200 h 774356"/>
                <a:gd name="connsiteX20" fmla="*/ 959708 w 3266303"/>
                <a:gd name="connsiteY20" fmla="*/ 457200 h 774356"/>
                <a:gd name="connsiteX21" fmla="*/ 930876 w 3266303"/>
                <a:gd name="connsiteY21" fmla="*/ 391297 h 774356"/>
                <a:gd name="connsiteX22" fmla="*/ 889686 w 3266303"/>
                <a:gd name="connsiteY22" fmla="*/ 391297 h 774356"/>
                <a:gd name="connsiteX23" fmla="*/ 852616 w 3266303"/>
                <a:gd name="connsiteY23" fmla="*/ 350108 h 774356"/>
                <a:gd name="connsiteX24" fmla="*/ 778476 w 3266303"/>
                <a:gd name="connsiteY24" fmla="*/ 350108 h 774356"/>
                <a:gd name="connsiteX25" fmla="*/ 770238 w 3266303"/>
                <a:gd name="connsiteY25" fmla="*/ 337751 h 774356"/>
                <a:gd name="connsiteX26" fmla="*/ 683740 w 3266303"/>
                <a:gd name="connsiteY26" fmla="*/ 337751 h 774356"/>
                <a:gd name="connsiteX27" fmla="*/ 654908 w 3266303"/>
                <a:gd name="connsiteY27" fmla="*/ 304800 h 774356"/>
                <a:gd name="connsiteX28" fmla="*/ 613719 w 3266303"/>
                <a:gd name="connsiteY28" fmla="*/ 263610 h 774356"/>
                <a:gd name="connsiteX29" fmla="*/ 597243 w 3266303"/>
                <a:gd name="connsiteY29" fmla="*/ 251254 h 774356"/>
                <a:gd name="connsiteX30" fmla="*/ 498389 w 3266303"/>
                <a:gd name="connsiteY30" fmla="*/ 251254 h 774356"/>
                <a:gd name="connsiteX31" fmla="*/ 444843 w 3266303"/>
                <a:gd name="connsiteY31" fmla="*/ 205945 h 774356"/>
                <a:gd name="connsiteX32" fmla="*/ 428368 w 3266303"/>
                <a:gd name="connsiteY32" fmla="*/ 168875 h 774356"/>
                <a:gd name="connsiteX33" fmla="*/ 420130 w 3266303"/>
                <a:gd name="connsiteY33" fmla="*/ 123567 h 774356"/>
                <a:gd name="connsiteX34" fmla="*/ 395416 w 3266303"/>
                <a:gd name="connsiteY34" fmla="*/ 123567 h 774356"/>
                <a:gd name="connsiteX35" fmla="*/ 383059 w 3266303"/>
                <a:gd name="connsiteY35" fmla="*/ 102973 h 774356"/>
                <a:gd name="connsiteX36" fmla="*/ 280086 w 3266303"/>
                <a:gd name="connsiteY36" fmla="*/ 102973 h 774356"/>
                <a:gd name="connsiteX37" fmla="*/ 280086 w 3266303"/>
                <a:gd name="connsiteY37" fmla="*/ 70021 h 774356"/>
                <a:gd name="connsiteX38" fmla="*/ 181232 w 3266303"/>
                <a:gd name="connsiteY38" fmla="*/ 61783 h 774356"/>
                <a:gd name="connsiteX39" fmla="*/ 168876 w 3266303"/>
                <a:gd name="connsiteY39" fmla="*/ 49427 h 774356"/>
                <a:gd name="connsiteX40" fmla="*/ 127686 w 3266303"/>
                <a:gd name="connsiteY40" fmla="*/ 45308 h 774356"/>
                <a:gd name="connsiteX41" fmla="*/ 111211 w 3266303"/>
                <a:gd name="connsiteY41" fmla="*/ 24713 h 774356"/>
                <a:gd name="connsiteX42" fmla="*/ 61784 w 3266303"/>
                <a:gd name="connsiteY42" fmla="*/ 16475 h 774356"/>
                <a:gd name="connsiteX43" fmla="*/ 61784 w 3266303"/>
                <a:gd name="connsiteY43" fmla="*/ 8237 h 774356"/>
                <a:gd name="connsiteX44" fmla="*/ 0 w 3266303"/>
                <a:gd name="connsiteY44" fmla="*/ 0 h 77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66303" h="774356">
                  <a:moveTo>
                    <a:pt x="3266303" y="774356"/>
                  </a:moveTo>
                  <a:lnTo>
                    <a:pt x="2623751" y="774356"/>
                  </a:lnTo>
                  <a:lnTo>
                    <a:pt x="2623751" y="737286"/>
                  </a:lnTo>
                  <a:lnTo>
                    <a:pt x="2491946" y="737286"/>
                  </a:lnTo>
                  <a:lnTo>
                    <a:pt x="2491946" y="700216"/>
                  </a:lnTo>
                  <a:lnTo>
                    <a:pt x="2141838" y="700216"/>
                  </a:lnTo>
                  <a:lnTo>
                    <a:pt x="2141838" y="683740"/>
                  </a:lnTo>
                  <a:lnTo>
                    <a:pt x="2018270" y="683740"/>
                  </a:lnTo>
                  <a:lnTo>
                    <a:pt x="1981200" y="646670"/>
                  </a:lnTo>
                  <a:lnTo>
                    <a:pt x="1907059" y="646670"/>
                  </a:lnTo>
                  <a:lnTo>
                    <a:pt x="1878227" y="626075"/>
                  </a:lnTo>
                  <a:lnTo>
                    <a:pt x="1775254" y="626075"/>
                  </a:lnTo>
                  <a:lnTo>
                    <a:pt x="1775254" y="568410"/>
                  </a:lnTo>
                  <a:lnTo>
                    <a:pt x="1540476" y="568410"/>
                  </a:lnTo>
                  <a:lnTo>
                    <a:pt x="1540476" y="556054"/>
                  </a:lnTo>
                  <a:lnTo>
                    <a:pt x="1367481" y="556054"/>
                  </a:lnTo>
                  <a:lnTo>
                    <a:pt x="1293340" y="518983"/>
                  </a:lnTo>
                  <a:lnTo>
                    <a:pt x="1165654" y="518983"/>
                  </a:lnTo>
                  <a:lnTo>
                    <a:pt x="1091513" y="469556"/>
                  </a:lnTo>
                  <a:lnTo>
                    <a:pt x="1037968" y="457200"/>
                  </a:lnTo>
                  <a:lnTo>
                    <a:pt x="959708" y="457200"/>
                  </a:lnTo>
                  <a:lnTo>
                    <a:pt x="930876" y="391297"/>
                  </a:lnTo>
                  <a:lnTo>
                    <a:pt x="889686" y="391297"/>
                  </a:lnTo>
                  <a:lnTo>
                    <a:pt x="852616" y="350108"/>
                  </a:lnTo>
                  <a:lnTo>
                    <a:pt x="778476" y="350108"/>
                  </a:lnTo>
                  <a:lnTo>
                    <a:pt x="770238" y="337751"/>
                  </a:lnTo>
                  <a:lnTo>
                    <a:pt x="683740" y="337751"/>
                  </a:lnTo>
                  <a:lnTo>
                    <a:pt x="654908" y="304800"/>
                  </a:lnTo>
                  <a:lnTo>
                    <a:pt x="613719" y="263610"/>
                  </a:lnTo>
                  <a:lnTo>
                    <a:pt x="597243" y="251254"/>
                  </a:lnTo>
                  <a:lnTo>
                    <a:pt x="498389" y="251254"/>
                  </a:lnTo>
                  <a:lnTo>
                    <a:pt x="444843" y="205945"/>
                  </a:lnTo>
                  <a:lnTo>
                    <a:pt x="428368" y="168875"/>
                  </a:lnTo>
                  <a:lnTo>
                    <a:pt x="420130" y="123567"/>
                  </a:lnTo>
                  <a:lnTo>
                    <a:pt x="395416" y="123567"/>
                  </a:lnTo>
                  <a:lnTo>
                    <a:pt x="383059" y="102973"/>
                  </a:lnTo>
                  <a:lnTo>
                    <a:pt x="280086" y="102973"/>
                  </a:lnTo>
                  <a:lnTo>
                    <a:pt x="280086" y="70021"/>
                  </a:lnTo>
                  <a:lnTo>
                    <a:pt x="181232" y="61783"/>
                  </a:lnTo>
                  <a:lnTo>
                    <a:pt x="168876" y="49427"/>
                  </a:lnTo>
                  <a:lnTo>
                    <a:pt x="127686" y="45308"/>
                  </a:lnTo>
                  <a:lnTo>
                    <a:pt x="111211" y="24713"/>
                  </a:lnTo>
                  <a:lnTo>
                    <a:pt x="61784" y="16475"/>
                  </a:lnTo>
                  <a:lnTo>
                    <a:pt x="61784" y="8237"/>
                  </a:lnTo>
                  <a:lnTo>
                    <a:pt x="0" y="0"/>
                  </a:lnTo>
                </a:path>
              </a:pathLst>
            </a:custGeom>
            <a:noFill/>
            <a:ln w="254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915" name="Freeform: Shape 914">
              <a:extLst>
                <a:ext uri="{FF2B5EF4-FFF2-40B4-BE49-F238E27FC236}">
                  <a16:creationId xmlns:a16="http://schemas.microsoft.com/office/drawing/2014/main" id="{EC322004-B84B-EAE7-6F71-8E4F0BD3CAA0}"/>
                </a:ext>
              </a:extLst>
            </p:cNvPr>
            <p:cNvSpPr/>
            <p:nvPr/>
          </p:nvSpPr>
          <p:spPr>
            <a:xfrm>
              <a:off x="1776608" y="1641308"/>
              <a:ext cx="3155092" cy="547817"/>
            </a:xfrm>
            <a:custGeom>
              <a:avLst/>
              <a:gdLst>
                <a:gd name="connsiteX0" fmla="*/ 3155092 w 3155092"/>
                <a:gd name="connsiteY0" fmla="*/ 547817 h 547817"/>
                <a:gd name="connsiteX1" fmla="*/ 2813221 w 3155092"/>
                <a:gd name="connsiteY1" fmla="*/ 547817 h 547817"/>
                <a:gd name="connsiteX2" fmla="*/ 2813221 w 3155092"/>
                <a:gd name="connsiteY2" fmla="*/ 498390 h 547817"/>
                <a:gd name="connsiteX3" fmla="*/ 2702011 w 3155092"/>
                <a:gd name="connsiteY3" fmla="*/ 498390 h 547817"/>
                <a:gd name="connsiteX4" fmla="*/ 2702011 w 3155092"/>
                <a:gd name="connsiteY4" fmla="*/ 448963 h 547817"/>
                <a:gd name="connsiteX5" fmla="*/ 2631989 w 3155092"/>
                <a:gd name="connsiteY5" fmla="*/ 448963 h 547817"/>
                <a:gd name="connsiteX6" fmla="*/ 2631989 w 3155092"/>
                <a:gd name="connsiteY6" fmla="*/ 428368 h 547817"/>
                <a:gd name="connsiteX7" fmla="*/ 2442519 w 3155092"/>
                <a:gd name="connsiteY7" fmla="*/ 428368 h 547817"/>
                <a:gd name="connsiteX8" fmla="*/ 2442519 w 3155092"/>
                <a:gd name="connsiteY8" fmla="*/ 374822 h 547817"/>
                <a:gd name="connsiteX9" fmla="*/ 1985319 w 3155092"/>
                <a:gd name="connsiteY9" fmla="*/ 374822 h 547817"/>
                <a:gd name="connsiteX10" fmla="*/ 1985319 w 3155092"/>
                <a:gd name="connsiteY10" fmla="*/ 341871 h 547817"/>
                <a:gd name="connsiteX11" fmla="*/ 1915297 w 3155092"/>
                <a:gd name="connsiteY11" fmla="*/ 341871 h 547817"/>
                <a:gd name="connsiteX12" fmla="*/ 1915297 w 3155092"/>
                <a:gd name="connsiteY12" fmla="*/ 329514 h 547817"/>
                <a:gd name="connsiteX13" fmla="*/ 1828800 w 3155092"/>
                <a:gd name="connsiteY13" fmla="*/ 329514 h 547817"/>
                <a:gd name="connsiteX14" fmla="*/ 1828800 w 3155092"/>
                <a:gd name="connsiteY14" fmla="*/ 317157 h 547817"/>
                <a:gd name="connsiteX15" fmla="*/ 1725827 w 3155092"/>
                <a:gd name="connsiteY15" fmla="*/ 317157 h 547817"/>
                <a:gd name="connsiteX16" fmla="*/ 1725827 w 3155092"/>
                <a:gd name="connsiteY16" fmla="*/ 300681 h 547817"/>
                <a:gd name="connsiteX17" fmla="*/ 1618735 w 3155092"/>
                <a:gd name="connsiteY17" fmla="*/ 300681 h 547817"/>
                <a:gd name="connsiteX18" fmla="*/ 1618735 w 3155092"/>
                <a:gd name="connsiteY18" fmla="*/ 275968 h 547817"/>
                <a:gd name="connsiteX19" fmla="*/ 1552832 w 3155092"/>
                <a:gd name="connsiteY19" fmla="*/ 275968 h 547817"/>
                <a:gd name="connsiteX20" fmla="*/ 1552832 w 3155092"/>
                <a:gd name="connsiteY20" fmla="*/ 251254 h 547817"/>
                <a:gd name="connsiteX21" fmla="*/ 1396313 w 3155092"/>
                <a:gd name="connsiteY21" fmla="*/ 251254 h 547817"/>
                <a:gd name="connsiteX22" fmla="*/ 1396313 w 3155092"/>
                <a:gd name="connsiteY22" fmla="*/ 238898 h 547817"/>
                <a:gd name="connsiteX23" fmla="*/ 1334529 w 3155092"/>
                <a:gd name="connsiteY23" fmla="*/ 238898 h 547817"/>
                <a:gd name="connsiteX24" fmla="*/ 1293340 w 3155092"/>
                <a:gd name="connsiteY24" fmla="*/ 218303 h 547817"/>
                <a:gd name="connsiteX25" fmla="*/ 1091513 w 3155092"/>
                <a:gd name="connsiteY25" fmla="*/ 218303 h 547817"/>
                <a:gd name="connsiteX26" fmla="*/ 1091513 w 3155092"/>
                <a:gd name="connsiteY26" fmla="*/ 189471 h 547817"/>
                <a:gd name="connsiteX27" fmla="*/ 1062681 w 3155092"/>
                <a:gd name="connsiteY27" fmla="*/ 189471 h 547817"/>
                <a:gd name="connsiteX28" fmla="*/ 1062681 w 3155092"/>
                <a:gd name="connsiteY28" fmla="*/ 181233 h 547817"/>
                <a:gd name="connsiteX29" fmla="*/ 934994 w 3155092"/>
                <a:gd name="connsiteY29" fmla="*/ 181233 h 547817"/>
                <a:gd name="connsiteX30" fmla="*/ 926756 w 3155092"/>
                <a:gd name="connsiteY30" fmla="*/ 168876 h 547817"/>
                <a:gd name="connsiteX31" fmla="*/ 893805 w 3155092"/>
                <a:gd name="connsiteY31" fmla="*/ 168876 h 547817"/>
                <a:gd name="connsiteX32" fmla="*/ 848497 w 3155092"/>
                <a:gd name="connsiteY32" fmla="*/ 135925 h 547817"/>
                <a:gd name="connsiteX33" fmla="*/ 696097 w 3155092"/>
                <a:gd name="connsiteY33" fmla="*/ 135925 h 547817"/>
                <a:gd name="connsiteX34" fmla="*/ 687859 w 3155092"/>
                <a:gd name="connsiteY34" fmla="*/ 123568 h 547817"/>
                <a:gd name="connsiteX35" fmla="*/ 638432 w 3155092"/>
                <a:gd name="connsiteY35" fmla="*/ 123568 h 547817"/>
                <a:gd name="connsiteX36" fmla="*/ 638432 w 3155092"/>
                <a:gd name="connsiteY36" fmla="*/ 82379 h 547817"/>
                <a:gd name="connsiteX37" fmla="*/ 539578 w 3155092"/>
                <a:gd name="connsiteY37" fmla="*/ 82379 h 547817"/>
                <a:gd name="connsiteX38" fmla="*/ 539578 w 3155092"/>
                <a:gd name="connsiteY38" fmla="*/ 70022 h 547817"/>
                <a:gd name="connsiteX39" fmla="*/ 411892 w 3155092"/>
                <a:gd name="connsiteY39" fmla="*/ 70022 h 547817"/>
                <a:gd name="connsiteX40" fmla="*/ 395416 w 3155092"/>
                <a:gd name="connsiteY40" fmla="*/ 49427 h 547817"/>
                <a:gd name="connsiteX41" fmla="*/ 271848 w 3155092"/>
                <a:gd name="connsiteY41" fmla="*/ 49427 h 547817"/>
                <a:gd name="connsiteX42" fmla="*/ 263611 w 3155092"/>
                <a:gd name="connsiteY42" fmla="*/ 41190 h 547817"/>
                <a:gd name="connsiteX43" fmla="*/ 210065 w 3155092"/>
                <a:gd name="connsiteY43" fmla="*/ 41190 h 547817"/>
                <a:gd name="connsiteX44" fmla="*/ 197708 w 3155092"/>
                <a:gd name="connsiteY44" fmla="*/ 24714 h 547817"/>
                <a:gd name="connsiteX45" fmla="*/ 181232 w 3155092"/>
                <a:gd name="connsiteY45" fmla="*/ 24714 h 547817"/>
                <a:gd name="connsiteX46" fmla="*/ 98854 w 3155092"/>
                <a:gd name="connsiteY46" fmla="*/ 24714 h 547817"/>
                <a:gd name="connsiteX47" fmla="*/ 53546 w 3155092"/>
                <a:gd name="connsiteY47" fmla="*/ 24714 h 547817"/>
                <a:gd name="connsiteX48" fmla="*/ 53546 w 3155092"/>
                <a:gd name="connsiteY48" fmla="*/ 0 h 547817"/>
                <a:gd name="connsiteX49" fmla="*/ 0 w 3155092"/>
                <a:gd name="connsiteY49" fmla="*/ 0 h 54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55092" h="547817">
                  <a:moveTo>
                    <a:pt x="3155092" y="547817"/>
                  </a:moveTo>
                  <a:lnTo>
                    <a:pt x="2813221" y="547817"/>
                  </a:lnTo>
                  <a:lnTo>
                    <a:pt x="2813221" y="498390"/>
                  </a:lnTo>
                  <a:lnTo>
                    <a:pt x="2702011" y="498390"/>
                  </a:lnTo>
                  <a:lnTo>
                    <a:pt x="2702011" y="448963"/>
                  </a:lnTo>
                  <a:lnTo>
                    <a:pt x="2631989" y="448963"/>
                  </a:lnTo>
                  <a:lnTo>
                    <a:pt x="2631989" y="428368"/>
                  </a:lnTo>
                  <a:lnTo>
                    <a:pt x="2442519" y="428368"/>
                  </a:lnTo>
                  <a:lnTo>
                    <a:pt x="2442519" y="374822"/>
                  </a:lnTo>
                  <a:lnTo>
                    <a:pt x="1985319" y="374822"/>
                  </a:lnTo>
                  <a:lnTo>
                    <a:pt x="1985319" y="341871"/>
                  </a:lnTo>
                  <a:lnTo>
                    <a:pt x="1915297" y="341871"/>
                  </a:lnTo>
                  <a:lnTo>
                    <a:pt x="1915297" y="329514"/>
                  </a:lnTo>
                  <a:lnTo>
                    <a:pt x="1828800" y="329514"/>
                  </a:lnTo>
                  <a:lnTo>
                    <a:pt x="1828800" y="317157"/>
                  </a:lnTo>
                  <a:lnTo>
                    <a:pt x="1725827" y="317157"/>
                  </a:lnTo>
                  <a:lnTo>
                    <a:pt x="1725827" y="300681"/>
                  </a:lnTo>
                  <a:lnTo>
                    <a:pt x="1618735" y="300681"/>
                  </a:lnTo>
                  <a:lnTo>
                    <a:pt x="1618735" y="275968"/>
                  </a:lnTo>
                  <a:lnTo>
                    <a:pt x="1552832" y="275968"/>
                  </a:lnTo>
                  <a:lnTo>
                    <a:pt x="1552832" y="251254"/>
                  </a:lnTo>
                  <a:lnTo>
                    <a:pt x="1396313" y="251254"/>
                  </a:lnTo>
                  <a:lnTo>
                    <a:pt x="1396313" y="238898"/>
                  </a:lnTo>
                  <a:lnTo>
                    <a:pt x="1334529" y="238898"/>
                  </a:lnTo>
                  <a:lnTo>
                    <a:pt x="1293340" y="218303"/>
                  </a:lnTo>
                  <a:lnTo>
                    <a:pt x="1091513" y="218303"/>
                  </a:lnTo>
                  <a:lnTo>
                    <a:pt x="1091513" y="189471"/>
                  </a:lnTo>
                  <a:lnTo>
                    <a:pt x="1062681" y="189471"/>
                  </a:lnTo>
                  <a:lnTo>
                    <a:pt x="1062681" y="181233"/>
                  </a:lnTo>
                  <a:lnTo>
                    <a:pt x="934994" y="181233"/>
                  </a:lnTo>
                  <a:lnTo>
                    <a:pt x="926756" y="168876"/>
                  </a:lnTo>
                  <a:lnTo>
                    <a:pt x="893805" y="168876"/>
                  </a:lnTo>
                  <a:lnTo>
                    <a:pt x="848497" y="135925"/>
                  </a:lnTo>
                  <a:lnTo>
                    <a:pt x="696097" y="135925"/>
                  </a:lnTo>
                  <a:lnTo>
                    <a:pt x="687859" y="123568"/>
                  </a:lnTo>
                  <a:lnTo>
                    <a:pt x="638432" y="123568"/>
                  </a:lnTo>
                  <a:lnTo>
                    <a:pt x="638432" y="82379"/>
                  </a:lnTo>
                  <a:lnTo>
                    <a:pt x="539578" y="82379"/>
                  </a:lnTo>
                  <a:lnTo>
                    <a:pt x="539578" y="70022"/>
                  </a:lnTo>
                  <a:lnTo>
                    <a:pt x="411892" y="70022"/>
                  </a:lnTo>
                  <a:lnTo>
                    <a:pt x="395416" y="49427"/>
                  </a:lnTo>
                  <a:lnTo>
                    <a:pt x="271848" y="49427"/>
                  </a:lnTo>
                  <a:lnTo>
                    <a:pt x="263611" y="41190"/>
                  </a:lnTo>
                  <a:lnTo>
                    <a:pt x="210065" y="41190"/>
                  </a:lnTo>
                  <a:lnTo>
                    <a:pt x="197708" y="24714"/>
                  </a:lnTo>
                  <a:lnTo>
                    <a:pt x="181232" y="24714"/>
                  </a:lnTo>
                  <a:lnTo>
                    <a:pt x="98854" y="24714"/>
                  </a:lnTo>
                  <a:lnTo>
                    <a:pt x="53546" y="24714"/>
                  </a:lnTo>
                  <a:lnTo>
                    <a:pt x="53546" y="0"/>
                  </a:lnTo>
                  <a:lnTo>
                    <a:pt x="0" y="0"/>
                  </a:lnTo>
                </a:path>
              </a:pathLst>
            </a:custGeom>
            <a:noFill/>
            <a:ln w="254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917" name="TextBox 916">
              <a:extLst>
                <a:ext uri="{FF2B5EF4-FFF2-40B4-BE49-F238E27FC236}">
                  <a16:creationId xmlns:a16="http://schemas.microsoft.com/office/drawing/2014/main" id="{C5085FD9-6F67-24DE-CC8F-46A3805A14C7}"/>
                </a:ext>
              </a:extLst>
            </p:cNvPr>
            <p:cNvSpPr txBox="1"/>
            <p:nvPr/>
          </p:nvSpPr>
          <p:spPr>
            <a:xfrm>
              <a:off x="3621851" y="2415664"/>
              <a:ext cx="1675218" cy="276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a:ea typeface="+mn-ea"/>
                  <a:cs typeface="Arial" charset="0"/>
                  <a:sym typeface="Helvetica"/>
                </a:rPr>
                <a:t>Pooled monotherapy</a:t>
              </a:r>
            </a:p>
          </p:txBody>
        </p:sp>
        <p:sp>
          <p:nvSpPr>
            <p:cNvPr id="918" name="TextBox 917">
              <a:extLst>
                <a:ext uri="{FF2B5EF4-FFF2-40B4-BE49-F238E27FC236}">
                  <a16:creationId xmlns:a16="http://schemas.microsoft.com/office/drawing/2014/main" id="{0B4AA4F0-BBDA-AE14-B61B-B8DDE7E2E85F}"/>
                </a:ext>
              </a:extLst>
            </p:cNvPr>
            <p:cNvSpPr txBox="1"/>
            <p:nvPr/>
          </p:nvSpPr>
          <p:spPr>
            <a:xfrm>
              <a:off x="3658244" y="1704692"/>
              <a:ext cx="167521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6"/>
                  </a:solidFill>
                  <a:effectLst/>
                  <a:uLnTx/>
                  <a:uFillTx/>
                  <a:latin typeface="Arial" panose="020B0604020202020204"/>
                  <a:ea typeface="+mn-ea"/>
                  <a:cs typeface="Arial" charset="0"/>
                  <a:sym typeface="Helvetica"/>
                </a:rPr>
                <a:t>Combination therapy</a:t>
              </a:r>
            </a:p>
          </p:txBody>
        </p:sp>
      </p:grpSp>
      <p:sp>
        <p:nvSpPr>
          <p:cNvPr id="6" name="TextBox 5">
            <a:extLst>
              <a:ext uri="{FF2B5EF4-FFF2-40B4-BE49-F238E27FC236}">
                <a16:creationId xmlns:a16="http://schemas.microsoft.com/office/drawing/2014/main" id="{5E5A8040-620D-8A9C-D1B8-76E27BAAC112}"/>
              </a:ext>
            </a:extLst>
          </p:cNvPr>
          <p:cNvSpPr txBox="1"/>
          <p:nvPr/>
        </p:nvSpPr>
        <p:spPr>
          <a:xfrm>
            <a:off x="2815483" y="1008455"/>
            <a:ext cx="2260299" cy="307777"/>
          </a:xfrm>
          <a:prstGeom prst="rect">
            <a:avLst/>
          </a:prstGeom>
          <a:noFill/>
          <a:ln>
            <a:noFill/>
          </a:ln>
        </p:spPr>
        <p:txBody>
          <a:bodyPr wrap="none" rtlCol="0">
            <a:spAutoFit/>
          </a:bodyPr>
          <a:lstStyle>
            <a:defPPr>
              <a:defRPr lang="en-US"/>
            </a:defPPr>
            <a:lvl1pPr algn="ctr" defTabSz="609585">
              <a:defRPr sz="2400" b="1">
                <a:solidFill>
                  <a:srgbClr val="FFFF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(A) Primary Analysis Set</a:t>
            </a:r>
          </a:p>
        </p:txBody>
      </p:sp>
    </p:spTree>
    <p:extLst>
      <p:ext uri="{BB962C8B-B14F-4D97-AF65-F5344CB8AC3E}">
        <p14:creationId xmlns:p14="http://schemas.microsoft.com/office/powerpoint/2010/main" val="137687661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EB1616-E5B2-A14E-66FE-7DC804483152}"/>
              </a:ext>
            </a:extLst>
          </p:cNvPr>
          <p:cNvSpPr>
            <a:spLocks noGrp="1"/>
          </p:cNvSpPr>
          <p:nvPr>
            <p:ph type="title"/>
          </p:nvPr>
        </p:nvSpPr>
        <p:spPr/>
        <p:txBody>
          <a:bodyPr/>
          <a:lstStyle/>
          <a:p>
            <a:pPr algn="ctr"/>
            <a:r>
              <a:rPr lang="en-US"/>
              <a:t>Insights From RCTs: Impact of Comorbidities in GRIPHON</a:t>
            </a:r>
          </a:p>
        </p:txBody>
      </p:sp>
      <p:pic>
        <p:nvPicPr>
          <p:cNvPr id="5" name="Content Placeholder 4" descr="A screenshot of a medical information&#10;&#10;Description automatically generated">
            <a:extLst>
              <a:ext uri="{FF2B5EF4-FFF2-40B4-BE49-F238E27FC236}">
                <a16:creationId xmlns:a16="http://schemas.microsoft.com/office/drawing/2014/main" id="{7DA369B0-82C8-5B4E-16FD-5542EC5C3701}"/>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tretch/>
        </p:blipFill>
        <p:spPr>
          <a:xfrm>
            <a:off x="838200" y="1635083"/>
            <a:ext cx="10722984" cy="4665529"/>
          </a:xfrm>
        </p:spPr>
      </p:pic>
      <p:sp>
        <p:nvSpPr>
          <p:cNvPr id="4" name="Text Placeholder 3">
            <a:extLst>
              <a:ext uri="{FF2B5EF4-FFF2-40B4-BE49-F238E27FC236}">
                <a16:creationId xmlns:a16="http://schemas.microsoft.com/office/drawing/2014/main" id="{AD25DCB4-E922-86E1-7F27-FEFF357B4648}"/>
              </a:ext>
            </a:extLst>
          </p:cNvPr>
          <p:cNvSpPr>
            <a:spLocks noGrp="1"/>
          </p:cNvSpPr>
          <p:nvPr>
            <p:ph type="body" sz="quarter" idx="4294967295"/>
          </p:nvPr>
        </p:nvSpPr>
        <p:spPr>
          <a:xfrm>
            <a:off x="838200" y="6492875"/>
            <a:ext cx="11430000" cy="246062"/>
          </a:xfrm>
        </p:spPr>
        <p:txBody>
          <a:bodyPr/>
          <a:lstStyle/>
          <a:p>
            <a:pPr marL="0" indent="0">
              <a:buNone/>
            </a:pPr>
            <a:r>
              <a:rPr lang="en-US" sz="1000"/>
              <a:t>Rosenkranz S, et al. </a:t>
            </a:r>
            <a:r>
              <a:rPr lang="en-US" sz="1000" i="1" err="1"/>
              <a:t>Eur</a:t>
            </a:r>
            <a:r>
              <a:rPr lang="en-US" sz="1000" i="1"/>
              <a:t> J Heart Fail</a:t>
            </a:r>
            <a:r>
              <a:rPr lang="en-US" sz="1000"/>
              <a:t>. 2022;24(1):205-214.</a:t>
            </a:r>
          </a:p>
        </p:txBody>
      </p:sp>
      <p:sp>
        <p:nvSpPr>
          <p:cNvPr id="6" name="TextBox 5">
            <a:extLst>
              <a:ext uri="{FF2B5EF4-FFF2-40B4-BE49-F238E27FC236}">
                <a16:creationId xmlns:a16="http://schemas.microsoft.com/office/drawing/2014/main" id="{50EEFB72-1062-10B8-00FF-44EAAE134852}"/>
              </a:ext>
            </a:extLst>
          </p:cNvPr>
          <p:cNvSpPr txBox="1"/>
          <p:nvPr/>
        </p:nvSpPr>
        <p:spPr>
          <a:xfrm>
            <a:off x="5862513" y="5884200"/>
            <a:ext cx="1168397" cy="338554"/>
          </a:xfrm>
          <a:prstGeom prst="rect">
            <a:avLst/>
          </a:prstGeom>
          <a:solidFill>
            <a:srgbClr val="1C3762"/>
          </a:solidFill>
        </p:spPr>
        <p:txBody>
          <a:bodyPr wrap="square" lIns="0" rIns="0" rtlCol="0">
            <a:spAutoFit/>
          </a:bodyPr>
          <a:lstStyle/>
          <a:p>
            <a:pPr algn="ctr"/>
            <a:r>
              <a:rPr lang="en-US" sz="1600" b="1">
                <a:solidFill>
                  <a:schemeClr val="bg1"/>
                </a:solidFill>
                <a:latin typeface="Arial" panose="020B0604020202020204" pitchFamily="34" charset="0"/>
                <a:cs typeface="Arial" panose="020B0604020202020204" pitchFamily="34" charset="0"/>
              </a:rPr>
              <a:t>selexipag’s</a:t>
            </a:r>
          </a:p>
        </p:txBody>
      </p:sp>
    </p:spTree>
    <p:extLst>
      <p:ext uri="{BB962C8B-B14F-4D97-AF65-F5344CB8AC3E}">
        <p14:creationId xmlns:p14="http://schemas.microsoft.com/office/powerpoint/2010/main" val="192384269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PAH Master - Light Background">
  <a:themeElements>
    <a:clrScheme name="Cornerstone 3">
      <a:dk1>
        <a:sysClr val="windowText" lastClr="000000"/>
      </a:dk1>
      <a:lt1>
        <a:sysClr val="window" lastClr="FFFFFF"/>
      </a:lt1>
      <a:dk2>
        <a:srgbClr val="000000"/>
      </a:dk2>
      <a:lt2>
        <a:srgbClr val="E7E6E6"/>
      </a:lt2>
      <a:accent1>
        <a:srgbClr val="002776"/>
      </a:accent1>
      <a:accent2>
        <a:srgbClr val="00B0F0"/>
      </a:accent2>
      <a:accent3>
        <a:srgbClr val="00B050"/>
      </a:accent3>
      <a:accent4>
        <a:srgbClr val="92D050"/>
      </a:accent4>
      <a:accent5>
        <a:srgbClr val="FFC000"/>
      </a:accent5>
      <a:accent6>
        <a:srgbClr val="C00000"/>
      </a:accent6>
      <a:hlink>
        <a:srgbClr val="FF66FF"/>
      </a:hlink>
      <a:folHlink>
        <a:srgbClr val="A5A5A5"/>
      </a:folHlink>
    </a:clrScheme>
    <a:fontScheme name="1_Treatment_Draft_N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200" smtClean="0">
            <a:solidFill>
              <a:srgbClr val="FF0000"/>
            </a:solidFill>
          </a:defRPr>
        </a:defPPr>
      </a:lstStyle>
    </a:txDef>
  </a:objectDefaults>
  <a:extraClrSchemeLst>
    <a:extraClrScheme>
      <a:clrScheme name="1_Treatment_Draft_NS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Treatment_Draft_NS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Treatment_Draft_NS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Treatment_Draft_NS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Treatment_Draft_NS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Treatment_Draft_NS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Treatment_Draft_NS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Treatment_Draft_NS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Treatment_Draft_NS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H Master - Blue Background">
  <a:themeElements>
    <a:clrScheme name="1_Treatment_Draft_NS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Treatment_Draft_NS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Treatment_Draft_NS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Treatment_Draft_NS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Treatment_Draft_NS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Treatment_Draft_NS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Treatment_Draft_NS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Treatment_Draft_NS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Treatment_Draft_NS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Treatment_Draft_NS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CME">
  <a:themeElements>
    <a:clrScheme name="TOTALCME">
      <a:dk1>
        <a:srgbClr val="000000"/>
      </a:dk1>
      <a:lt1>
        <a:srgbClr val="FFFFFF"/>
      </a:lt1>
      <a:dk2>
        <a:srgbClr val="44546A"/>
      </a:dk2>
      <a:lt2>
        <a:srgbClr val="E7E6E6"/>
      </a:lt2>
      <a:accent1>
        <a:srgbClr val="70528F"/>
      </a:accent1>
      <a:accent2>
        <a:srgbClr val="BF104B"/>
      </a:accent2>
      <a:accent3>
        <a:srgbClr val="227768"/>
      </a:accent3>
      <a:accent4>
        <a:srgbClr val="195D5E"/>
      </a:accent4>
      <a:accent5>
        <a:srgbClr val="68B16F"/>
      </a:accent5>
      <a:accent6>
        <a:srgbClr val="1D429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ME" id="{E9BD9E97-C438-7D4E-BED9-346D6965081C}" vid="{A28E7414-6F2D-1944-8CB9-6E8300FA00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8E426CF2B61648A7F3CBC827209A36" ma:contentTypeVersion="17" ma:contentTypeDescription="Create a new document." ma:contentTypeScope="" ma:versionID="40f5f040c094e5ddf758294c2e8e462f">
  <xsd:schema xmlns:xsd="http://www.w3.org/2001/XMLSchema" xmlns:xs="http://www.w3.org/2001/XMLSchema" xmlns:p="http://schemas.microsoft.com/office/2006/metadata/properties" xmlns:ns1="http://schemas.microsoft.com/sharepoint/v3" xmlns:ns2="3e3b0376-e8b9-4908-bff9-700406eddda5" xmlns:ns3="6d36001d-906c-42d8-9280-446ac03b1c48" targetNamespace="http://schemas.microsoft.com/office/2006/metadata/properties" ma:root="true" ma:fieldsID="5e88dac16800bfa344dbc998da4578eb" ns1:_="" ns2:_="" ns3:_="">
    <xsd:import namespace="http://schemas.microsoft.com/sharepoint/v3"/>
    <xsd:import namespace="3e3b0376-e8b9-4908-bff9-700406eddda5"/>
    <xsd:import namespace="6d36001d-906c-42d8-9280-446ac03b1c48"/>
    <xsd:element name="properties">
      <xsd:complexType>
        <xsd:sequence>
          <xsd:element name="documentManagement">
            <xsd:complexType>
              <xsd:all>
                <xsd:element ref="ns2:h17b8e17546742428aecc4bb79eff81d" minOccurs="0"/>
                <xsd:element ref="ns3:TaxCatchAll" minOccurs="0"/>
                <xsd:element ref="ns2:TaxCatchAllLabel" minOccurs="0"/>
                <xsd:element ref="ns1:DocumentSetDescription" minOccurs="0"/>
                <xsd:element ref="ns2:Client_x0020_Name" minOccurs="0"/>
                <xsd:element ref="ns2:Brand_x0020_Name" minOccurs="0"/>
                <xsd:element ref="ns2:jb4291d51d504da0b34e0839496c2755" minOccurs="0"/>
                <xsd:element ref="ns2:Opportunity_x0020_Number_x0020_"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SharedWithUsers" minOccurs="0"/>
                <xsd:element ref="ns2:SharedWithDetails" minOccurs="0"/>
                <xsd:element ref="ns2:lcf76f155ced4ddcb4097134ff3c332f" minOccurs="0"/>
                <xsd:element ref="ns2:MediaServiceOCR" minOccurs="0"/>
                <xsd:element ref="ns2:MediaServiceDateTaken" minOccurs="0"/>
                <xsd:element ref="ns2:MediaServiceSearchProperties" minOccurs="0"/>
                <xsd:element ref="ns3:aec9593b9aef438a83de6b1b34161499" minOccurs="0"/>
                <xsd:element ref="ns3:k7f9d3a4703b40dd85626795c271c875" minOccurs="0"/>
                <xsd:element ref="ns3:aa680e92a1d245a0a6b58205b432afd7" minOccurs="0"/>
                <xsd:element ref="ns3:abf3b563650f4febb83e81f8ea956346" minOccurs="0"/>
                <xsd:element ref="ns3:m2ce0a529c0c4170ae055dea480a0d9d" minOccurs="0"/>
                <xsd:element ref="ns3:o4e0cc1c61e94069b6a8551b22c742a1" minOccurs="0"/>
                <xsd:element ref="ns3:j7bff3f86c6e47f9ae99a2d10c8c7749"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2" nillable="true" ma:displayName="Description"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3b0376-e8b9-4908-bff9-700406eddda5" elementFormDefault="qualified">
    <xsd:import namespace="http://schemas.microsoft.com/office/2006/documentManagement/types"/>
    <xsd:import namespace="http://schemas.microsoft.com/office/infopath/2007/PartnerControls"/>
    <xsd:element name="h17b8e17546742428aecc4bb79eff81d" ma:index="8" nillable="true" ma:displayName="Therapeutic Area_0" ma:hidden="true" ma:internalName="h17b8e17546742428aecc4bb79eff81d">
      <xsd:simpleType>
        <xsd:restriction base="dms:Note"/>
      </xsd:simpleType>
    </xsd:element>
    <xsd:element name="TaxCatchAllLabel" ma:index="10" nillable="true" ma:displayName="Taxonomy Catch All Column1" ma:hidden="true" ma:list="{ab2aba6e-2a85-46a6-a9ea-c66e3688884c}" ma:internalName="TaxCatchAllLabel" ma:readOnly="true" ma:showField="CatchAllDataLabel">
      <xsd:complexType>
        <xsd:complexContent>
          <xsd:extension base="dms:MultiChoiceLookup">
            <xsd:sequence>
              <xsd:element name="Value" type="dms:Lookup" maxOccurs="unbounded" minOccurs="0" nillable="true"/>
            </xsd:sequence>
          </xsd:extension>
        </xsd:complexContent>
      </xsd:complexType>
    </xsd:element>
    <xsd:element name="Client_x0020_Name" ma:index="13" nillable="true" ma:displayName="Client Name" ma:default="" ma:internalName="Client_x0020_Name" ma:readOnly="false">
      <xsd:simpleType>
        <xsd:restriction base="dms:Text">
          <xsd:maxLength value="255"/>
        </xsd:restriction>
      </xsd:simpleType>
    </xsd:element>
    <xsd:element name="Brand_x0020_Name" ma:index="14" nillable="true" ma:displayName="Brand Name" ma:default="" ma:internalName="Brand_x0020_Name" ma:readOnly="false">
      <xsd:simpleType>
        <xsd:restriction base="dms:Text">
          <xsd:maxLength value="255"/>
        </xsd:restriction>
      </xsd:simpleType>
    </xsd:element>
    <xsd:element name="jb4291d51d504da0b34e0839496c2755" ma:index="15" nillable="true" ma:displayName="USH Subsidiary_0" ma:hidden="true" ma:internalName="jb4291d51d504da0b34e0839496c2755">
      <xsd:simpleType>
        <xsd:restriction base="dms:Note"/>
      </xsd:simpleType>
    </xsd:element>
    <xsd:element name="Opportunity_x0020_Number_x0020_" ma:index="17" nillable="true" ma:displayName="Opportunity Number " ma:default="" ma:indexed="true" ma:internalName="Opportunity_x0020_Number_x0020_">
      <xsd:simpleType>
        <xsd:restriction base="dms:Text">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element name="MediaServiceDateTaken" ma:index="29" nillable="true" ma:displayName="MediaServiceDateTaken" ma:hidden="true" ma:indexed="true" ma:internalName="MediaServiceDateTaken"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Location" ma:index="4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36001d-906c-42d8-9280-446ac03b1c48"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ab2aba6e-2a85-46a6-a9ea-c66e3688884c}" ma:internalName="TaxCatchAll" ma:showField="CatchAllData" ma:web="67bf13cc-d55c-47cd-84b4-2ed70e73e42e">
      <xsd:complexType>
        <xsd:complexContent>
          <xsd:extension base="dms:MultiChoiceLookup">
            <xsd:sequence>
              <xsd:element name="Value" type="dms:Lookup" maxOccurs="unbounded" minOccurs="0" nillable="true"/>
            </xsd:sequence>
          </xsd:extension>
        </xsd:complexContent>
      </xsd:complexType>
    </xsd:element>
    <xsd:element name="aec9593b9aef438a83de6b1b34161499" ma:index="31" nillable="true" ma:taxonomy="true" ma:internalName="aec9593b9aef438a83de6b1b34161499" ma:taxonomyFieldName="Scientific_x0020_Affairs" ma:displayName="Scientific Affairs" ma:readOnly="false" ma:default="" ma:fieldId="{aec9593b-9aef-438a-83de-6b1b34161499}" ma:sspId="8c65fd77-5e27-4e0a-8152-efffb3417915" ma:termSetId="f13c10fe-b0c3-48a7-bf7b-6437ac87d817" ma:anchorId="00000000-0000-0000-0000-000000000000" ma:open="false" ma:isKeyword="false">
      <xsd:complexType>
        <xsd:sequence>
          <xsd:element ref="pc:Terms" minOccurs="0" maxOccurs="1"/>
        </xsd:sequence>
      </xsd:complexType>
    </xsd:element>
    <xsd:element name="k7f9d3a4703b40dd85626795c271c875" ma:index="33" nillable="true" ma:taxonomy="true" ma:internalName="k7f9d3a4703b40dd85626795c271c875" ma:taxonomyFieldName="Project_x0020_Lead" ma:displayName="Project Lead" ma:readOnly="false" ma:default="" ma:fieldId="{47f9d3a4-703b-40dd-8562-6795c271c875}" ma:taxonomyMulti="true" ma:sspId="8c65fd77-5e27-4e0a-8152-efffb3417915" ma:termSetId="ad729d48-8de6-41af-9ed2-fa142d308aed" ma:anchorId="00000000-0000-0000-0000-000000000000" ma:open="false" ma:isKeyword="false">
      <xsd:complexType>
        <xsd:sequence>
          <xsd:element ref="pc:Terms" minOccurs="0" maxOccurs="1"/>
        </xsd:sequence>
      </xsd:complexType>
    </xsd:element>
    <xsd:element name="aa680e92a1d245a0a6b58205b432afd7" ma:index="35" nillable="true" ma:taxonomy="true" ma:internalName="aa680e92a1d245a0a6b58205b432afd7" ma:taxonomyFieldName="Supporter_x0020_Name" ma:displayName="Supporter Name" ma:readOnly="false" ma:default="" ma:fieldId="{aa680e92-a1d2-45a0-a6b5-8205b432afd7}" ma:taxonomyMulti="true" ma:sspId="8c65fd77-5e27-4e0a-8152-efffb3417915" ma:termSetId="68c66213-f1f9-4c2c-8400-4fa8701a1d11" ma:anchorId="00000000-0000-0000-0000-000000000000" ma:open="false" ma:isKeyword="false">
      <xsd:complexType>
        <xsd:sequence>
          <xsd:element ref="pc:Terms" minOccurs="0" maxOccurs="1"/>
        </xsd:sequence>
      </xsd:complexType>
    </xsd:element>
    <xsd:element name="abf3b563650f4febb83e81f8ea956346" ma:index="37" nillable="true" ma:taxonomy="true" ma:internalName="abf3b563650f4febb83e81f8ea956346" ma:taxonomyFieldName="Producer" ma:displayName="Producer" ma:readOnly="false" ma:default="" ma:fieldId="{abf3b563-650f-4feb-b83e-81f8ea956346}" ma:sspId="8c65fd77-5e27-4e0a-8152-efffb3417915" ma:termSetId="81f03966-595b-4ea8-80e5-9ad37d068079" ma:anchorId="00000000-0000-0000-0000-000000000000" ma:open="false" ma:isKeyword="false">
      <xsd:complexType>
        <xsd:sequence>
          <xsd:element ref="pc:Terms" minOccurs="0" maxOccurs="1"/>
        </xsd:sequence>
      </xsd:complexType>
    </xsd:element>
    <xsd:element name="m2ce0a529c0c4170ae055dea480a0d9d" ma:index="39" nillable="true" ma:taxonomy="true" ma:internalName="m2ce0a529c0c4170ae055dea480a0d9d" ma:taxonomyFieldName="Product_x0020_Type" ma:displayName="Product Type" ma:readOnly="false" ma:default="" ma:fieldId="{62ce0a52-9c0c-4170-ae05-5dea480a0d9d}" ma:sspId="8c65fd77-5e27-4e0a-8152-efffb3417915" ma:termSetId="401074b2-685b-48cd-a7c4-a9af609bf681" ma:anchorId="00000000-0000-0000-0000-000000000000" ma:open="false" ma:isKeyword="false">
      <xsd:complexType>
        <xsd:sequence>
          <xsd:element ref="pc:Terms" minOccurs="0" maxOccurs="1"/>
        </xsd:sequence>
      </xsd:complexType>
    </xsd:element>
    <xsd:element name="o4e0cc1c61e94069b6a8551b22c742a1" ma:index="41" nillable="true" ma:taxonomy="true" ma:internalName="o4e0cc1c61e94069b6a8551b22c742a1" ma:taxonomyFieldName="Project_x0020_Item" ma:displayName="Project Item" ma:readOnly="false" ma:default="" ma:fieldId="{84e0cc1c-61e9-4069-b6a8-551b22c742a1}" ma:sspId="8c65fd77-5e27-4e0a-8152-efffb3417915" ma:termSetId="96d9c3b1-e9aa-482f-83eb-dc28aba6625e" ma:anchorId="00000000-0000-0000-0000-000000000000" ma:open="false" ma:isKeyword="false">
      <xsd:complexType>
        <xsd:sequence>
          <xsd:element ref="pc:Terms" minOccurs="0" maxOccurs="1"/>
        </xsd:sequence>
      </xsd:complexType>
    </xsd:element>
    <xsd:element name="j7bff3f86c6e47f9ae99a2d10c8c7749" ma:index="43" nillable="true" ma:taxonomy="true" ma:internalName="j7bff3f86c6e47f9ae99a2d10c8c7749" ma:taxonomyFieldName="Initiative_x0020_Lead" ma:displayName="Initiative Lead" ma:readOnly="false" ma:default="" ma:fieldId="{37bff3f8-6c6e-47f9-ae99-a2d10c8c7749}" ma:sspId="8c65fd77-5e27-4e0a-8152-efffb3417915" ma:termSetId="19b47b81-2f3d-468b-8a4c-261f3af1d5e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d36001d-906c-42d8-9280-446ac03b1c48">
      <Value>128</Value>
      <Value>80</Value>
      <Value>79</Value>
      <Value>435</Value>
      <Value>162</Value>
      <Value>419</Value>
      <Value>122</Value>
      <Value>148</Value>
    </TaxCatchAll>
    <Client_x0020_Name xmlns="3e3b0376-e8b9-4908-bff9-700406eddda5" xsi:nil="true"/>
    <Opportunity_x0020_Number_x0020_ xmlns="3e3b0376-e8b9-4908-bff9-700406eddda5">014757_014805</Opportunity_x0020_Number_x0020_>
    <lcf76f155ced4ddcb4097134ff3c332f xmlns="3e3b0376-e8b9-4908-bff9-700406eddda5">
      <Terms xmlns="http://schemas.microsoft.com/office/infopath/2007/PartnerControls"/>
    </lcf76f155ced4ddcb4097134ff3c332f>
    <o4e0cc1c61e94069b6a8551b22c742a1 xmlns="6d36001d-906c-42d8-9280-446ac03b1c48">
      <Terms xmlns="http://schemas.microsoft.com/office/infopath/2007/PartnerControls">
        <TermInfo xmlns="http://schemas.microsoft.com/office/infopath/2007/PartnerControls">
          <TermName xmlns="http://schemas.microsoft.com/office/infopath/2007/PartnerControls">Webinar</TermName>
          <TermId xmlns="http://schemas.microsoft.com/office/infopath/2007/PartnerControls">0ee28f60-ae87-446f-9158-cb1c1c9b343e</TermId>
        </TermInfo>
      </Terms>
    </o4e0cc1c61e94069b6a8551b22c742a1>
    <h17b8e17546742428aecc4bb79eff81d xmlns="3e3b0376-e8b9-4908-bff9-700406eddda5" xsi:nil="true"/>
    <DocumentSetDescription xmlns="http://schemas.microsoft.com/sharepoint/v3" xsi:nil="true"/>
    <k7f9d3a4703b40dd85626795c271c875 xmlns="6d36001d-906c-42d8-9280-446ac03b1c48">
      <Terms xmlns="http://schemas.microsoft.com/office/infopath/2007/PartnerControls">
        <TermInfo xmlns="http://schemas.microsoft.com/office/infopath/2007/PartnerControls">
          <TermName xmlns="http://schemas.microsoft.com/office/infopath/2007/PartnerControls">Leticia Samaras</TermName>
          <TermId xmlns="http://schemas.microsoft.com/office/infopath/2007/PartnerControls">739d03f7-98f0-422e-982f-4ff8aab1b5df</TermId>
        </TermInfo>
      </Terms>
    </k7f9d3a4703b40dd85626795c271c875>
    <aa680e92a1d245a0a6b58205b432afd7 xmlns="6d36001d-906c-42d8-9280-446ac03b1c48">
      <Terms xmlns="http://schemas.microsoft.com/office/infopath/2007/PartnerControls">
        <TermInfo xmlns="http://schemas.microsoft.com/office/infopath/2007/PartnerControls">
          <TermName xmlns="http://schemas.microsoft.com/office/infopath/2007/PartnerControls">Multi-Support Grants</TermName>
          <TermId xmlns="http://schemas.microsoft.com/office/infopath/2007/PartnerControls">19d7158b-3810-453b-bca2-bfba31d158a7</TermId>
        </TermInfo>
      </Terms>
    </aa680e92a1d245a0a6b58205b432afd7>
    <j7bff3f86c6e47f9ae99a2d10c8c7749 xmlns="6d36001d-906c-42d8-9280-446ac03b1c48">
      <Terms xmlns="http://schemas.microsoft.com/office/infopath/2007/PartnerControls"/>
    </j7bff3f86c6e47f9ae99a2d10c8c7749>
    <aec9593b9aef438a83de6b1b34161499 xmlns="6d36001d-906c-42d8-9280-446ac03b1c48">
      <Terms xmlns="http://schemas.microsoft.com/office/infopath/2007/PartnerControls">
        <TermInfo xmlns="http://schemas.microsoft.com/office/infopath/2007/PartnerControls">
          <TermName xmlns="http://schemas.microsoft.com/office/infopath/2007/PartnerControls">Kathleen Sheridan</TermName>
          <TermId xmlns="http://schemas.microsoft.com/office/infopath/2007/PartnerControls">3308fed4-61a8-4df8-8795-94ea1c0b2833</TermId>
        </TermInfo>
      </Terms>
    </aec9593b9aef438a83de6b1b34161499>
    <abf3b563650f4febb83e81f8ea956346 xmlns="6d36001d-906c-42d8-9280-446ac03b1c48">
      <Terms xmlns="http://schemas.microsoft.com/office/infopath/2007/PartnerControls">
        <TermInfo xmlns="http://schemas.microsoft.com/office/infopath/2007/PartnerControls">
          <TermName xmlns="http://schemas.microsoft.com/office/infopath/2007/PartnerControls">Emily Selverian</TermName>
          <TermId xmlns="http://schemas.microsoft.com/office/infopath/2007/PartnerControls">afe9b9ea-ec01-44cc-9be2-a2cd5a24d099</TermId>
        </TermInfo>
      </Terms>
    </abf3b563650f4febb83e81f8ea956346>
    <m2ce0a529c0c4170ae055dea480a0d9d xmlns="6d36001d-906c-42d8-9280-446ac03b1c48">
      <Terms xmlns="http://schemas.microsoft.com/office/infopath/2007/PartnerControls">
        <TermInfo xmlns="http://schemas.microsoft.com/office/infopath/2007/PartnerControls">
          <TermName xmlns="http://schemas.microsoft.com/office/infopath/2007/PartnerControls">Live Event Production</TermName>
          <TermId xmlns="http://schemas.microsoft.com/office/infopath/2007/PartnerControls">ee28a792-298f-462d-884a-4447fabc6806</TermId>
        </TermInfo>
      </Terms>
    </m2ce0a529c0c4170ae055dea480a0d9d>
    <jb4291d51d504da0b34e0839496c2755 xmlns="3e3b0376-e8b9-4908-bff9-700406eddda5" xsi:nil="true"/>
    <Brand_x0020_Name xmlns="3e3b0376-e8b9-4908-bff9-700406eddda5" xsi:nil="true"/>
  </documentManagement>
</p:properties>
</file>

<file path=customXml/itemProps1.xml><?xml version="1.0" encoding="utf-8"?>
<ds:datastoreItem xmlns:ds="http://schemas.openxmlformats.org/officeDocument/2006/customXml" ds:itemID="{702E2027-99C5-49C1-AB63-7E4A3B2ED9AD}">
  <ds:schemaRefs>
    <ds:schemaRef ds:uri="3e3b0376-e8b9-4908-bff9-700406eddda5"/>
    <ds:schemaRef ds:uri="6d36001d-906c-42d8-9280-446ac03b1c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E948BC-BCD4-4B2F-A6B7-DC3CD2902B9E}">
  <ds:schemaRefs>
    <ds:schemaRef ds:uri="http://schemas.microsoft.com/sharepoint/v3/contenttype/forms"/>
  </ds:schemaRefs>
</ds:datastoreItem>
</file>

<file path=customXml/itemProps3.xml><?xml version="1.0" encoding="utf-8"?>
<ds:datastoreItem xmlns:ds="http://schemas.openxmlformats.org/officeDocument/2006/customXml" ds:itemID="{62C85419-21EB-441C-A6C4-E2D6A92C7FF9}">
  <ds:schemaRefs>
    <ds:schemaRef ds:uri="http://schemas.microsoft.com/office/2006/documentManagement/types"/>
    <ds:schemaRef ds:uri="6d36001d-906c-42d8-9280-446ac03b1c48"/>
    <ds:schemaRef ds:uri="http://schemas.microsoft.com/sharepoint/v3"/>
    <ds:schemaRef ds:uri="http://purl.org/dc/elements/1.1/"/>
    <ds:schemaRef ds:uri="http://schemas.microsoft.com/office/infopath/2007/PartnerControls"/>
    <ds:schemaRef ds:uri="http://schemas.openxmlformats.org/package/2006/metadata/core-properties"/>
    <ds:schemaRef ds:uri="http://purl.org/dc/dcmitype/"/>
    <ds:schemaRef ds:uri="http://www.w3.org/XML/1998/namespace"/>
    <ds:schemaRef ds:uri="3e3b0376-e8b9-4908-bff9-700406eddda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1874</Words>
  <Application>Microsoft Office PowerPoint</Application>
  <PresentationFormat>Widescreen</PresentationFormat>
  <Paragraphs>310</Paragraphs>
  <Slides>16</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Aptos</vt:lpstr>
      <vt:lpstr>Arial</vt:lpstr>
      <vt:lpstr>Avenir Black</vt:lpstr>
      <vt:lpstr>Avenir Heavy</vt:lpstr>
      <vt:lpstr>BlinkMacSystemFont</vt:lpstr>
      <vt:lpstr>Calibri</vt:lpstr>
      <vt:lpstr>Helvetica</vt:lpstr>
      <vt:lpstr>PAH Master - Light Background</vt:lpstr>
      <vt:lpstr>PAH Master - Blue Background</vt:lpstr>
      <vt:lpstr>TCME</vt:lpstr>
      <vt:lpstr>Management of PAH With Comorbidities</vt:lpstr>
      <vt:lpstr>ESC/ERS: Treatment of Patients With I/H/D PAH or PAH-CTD</vt:lpstr>
      <vt:lpstr>REVEAL Registry Analysis:  Prognostic Factors</vt:lpstr>
      <vt:lpstr>Prevalence of Cardiopulmonary Comorbid Conditions in PH: French PH Registry</vt:lpstr>
      <vt:lpstr>Do Cardiopulmonary Comorbidities in PH Affect Outcomes?</vt:lpstr>
      <vt:lpstr>Do Cardiopulmonary Comorbidities in PH Affect Outcomes?</vt:lpstr>
      <vt:lpstr>Zone of Uncertainty:  Pulmonary Arterial Wedge Pressure</vt:lpstr>
      <vt:lpstr>AMBITION: With and Without CV Risk Factors</vt:lpstr>
      <vt:lpstr>Insights From RCTs: Impact of Comorbidities in GRIPHON</vt:lpstr>
      <vt:lpstr>Balancing Benefit and Risk With PAH Treatment in Patients With CV Comorbidities: Insights From AMBITION and GRIPHON</vt:lpstr>
      <vt:lpstr>What Is the Diagnosis: Janet, Emma, and Bess?</vt:lpstr>
      <vt:lpstr>Relationship of Comorbidities With Severity of PAH</vt:lpstr>
      <vt:lpstr>Hemodynamic Profiles of Patients With CV Comorbidities</vt:lpstr>
      <vt:lpstr>PAH Therapy Decisions</vt:lpstr>
      <vt:lpstr>Summary</vt:lpstr>
      <vt:lpstr>Have a question for the presenters?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Cardio-Pulmonary Co-Morbidities in PH</dc:title>
  <dc:creator>Patricia Wasserman</dc:creator>
  <cp:lastModifiedBy>Lindsay Beninati</cp:lastModifiedBy>
  <cp:revision>2</cp:revision>
  <dcterms:created xsi:type="dcterms:W3CDTF">2024-07-18T14:11:00Z</dcterms:created>
  <dcterms:modified xsi:type="dcterms:W3CDTF">2024-10-11T22:45:29Z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0x010100E18E426CF2B61648A7F3CBC827209A36</vt:lpwstr>
  </property>
  <property fmtid="{D5CDD505-2E9C-101B-9397-08002B2CF9AE}" pid="3" name="Scientific Affairs">
    <vt:lpwstr>128</vt:lpwstr>
  </property>
  <property fmtid="{D5CDD505-2E9C-101B-9397-08002B2CF9AE}" pid="4" name="USH Subsidiary">
    <vt:lpwstr>79;#TotalCME|c15e2972-8fde-4041-8c89-408610ae5290</vt:lpwstr>
  </property>
  <property fmtid="{D5CDD505-2E9C-101B-9397-08002B2CF9AE}" pid="5" name="Supporter Name">
    <vt:lpwstr>419;#Multi-Support Grants|19d7158b-3810-453b-bca2-bfba31d158a7</vt:lpwstr>
  </property>
  <property fmtid="{D5CDD505-2E9C-101B-9397-08002B2CF9AE}" pid="6" name="h17b8e17546742428aecc4bb79eff81d0">
    <vt:lpwstr>Pulmonology|b98e7162-16de-4860-bdb5-77c358d714ed</vt:lpwstr>
  </property>
  <property fmtid="{D5CDD505-2E9C-101B-9397-08002B2CF9AE}" pid="7" name="Project Lead">
    <vt:lpwstr>148;#Leticia Samaras|739d03f7-98f0-422e-982f-4ff8aab1b5df</vt:lpwstr>
  </property>
  <property fmtid="{D5CDD505-2E9C-101B-9397-08002B2CF9AE}" pid="8" name="Product Type">
    <vt:lpwstr>162</vt:lpwstr>
  </property>
  <property fmtid="{D5CDD505-2E9C-101B-9397-08002B2CF9AE}" pid="9" name="jb4291d51d504da0b34e0839496c27550">
    <vt:lpwstr>TotalCME|c15e2972-8fde-4041-8c89-408610ae5290</vt:lpwstr>
  </property>
  <property fmtid="{D5CDD505-2E9C-101B-9397-08002B2CF9AE}" pid="10" name="Therapeutic Area">
    <vt:lpwstr>80</vt:lpwstr>
  </property>
  <property fmtid="{D5CDD505-2E9C-101B-9397-08002B2CF9AE}" pid="11" name="Project Item">
    <vt:lpwstr>435</vt:lpwstr>
  </property>
  <property fmtid="{D5CDD505-2E9C-101B-9397-08002B2CF9AE}" pid="12" name="Producer">
    <vt:lpwstr>122</vt:lpwstr>
  </property>
  <property fmtid="{D5CDD505-2E9C-101B-9397-08002B2CF9AE}" pid="13" name="MediaServiceImageTags">
    <vt:lpwstr/>
  </property>
  <property fmtid="{D5CDD505-2E9C-101B-9397-08002B2CF9AE}" pid="14" name="Initiative Lead">
    <vt:lpwstr/>
  </property>
  <property fmtid="{D5CDD505-2E9C-101B-9397-08002B2CF9AE}" pid="15" name="Opportunity Number">
    <vt:lpwstr>014757_014805</vt:lpwstr>
  </property>
</Properties>
</file>