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66C_C421D46B.xml" ContentType="application/vnd.ms-powerpoint.comments+xml"/>
  <Override PartName="/ppt/notesSlides/notesSlide5.xml" ContentType="application/vnd.openxmlformats-officedocument.presentationml.notesSlide+xml"/>
  <Override PartName="/ppt/comments/modernComment_1627_C752672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68E_D9F3B4A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691_39E4BFD4.xml" ContentType="application/vnd.ms-powerpoint.comments+xml"/>
  <Override PartName="/ppt/notesSlides/notesSlide13.xml" ContentType="application/vnd.openxmlformats-officedocument.presentationml.notesSlide+xml"/>
  <Override PartName="/ppt/comments/modernComment_1692_C4D1D87E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1693_7E9B54CF.xml" ContentType="application/vnd.ms-powerpoint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modernComment_1673_BC1B2F29.xml" ContentType="application/vnd.ms-powerpoint.comments+xml"/>
  <Override PartName="/ppt/notesSlides/notesSlide19.xml" ContentType="application/vnd.openxmlformats-officedocument.presentationml.notesSlide+xml"/>
  <Override PartName="/ppt/comments/modernComment_1697_9F9B4B9B.xml" ContentType="application/vnd.ms-powerpoint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1674_2E276D53.xml" ContentType="application/vnd.ms-powerpoint.comments+xml"/>
  <Override PartName="/ppt/notesSlides/notesSlide22.xml" ContentType="application/vnd.openxmlformats-officedocument.presentationml.notesSlide+xml"/>
  <Override PartName="/ppt/comments/modernComment_1698_7CC7992D.xml" ContentType="application/vnd.ms-powerpoint.comments+xml"/>
  <Override PartName="/ppt/notesSlides/notesSlide23.xml" ContentType="application/vnd.openxmlformats-officedocument.presentationml.notesSlide+xml"/>
  <Override PartName="/ppt/comments/modernComment_1671_BC1E48E5.xml" ContentType="application/vnd.ms-powerpoint.comments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4"/>
  </p:sldMasterIdLst>
  <p:notesMasterIdLst>
    <p:notesMasterId r:id="rId29"/>
  </p:notesMasterIdLst>
  <p:sldIdLst>
    <p:sldId id="5786" r:id="rId5"/>
    <p:sldId id="5749" r:id="rId6"/>
    <p:sldId id="5780" r:id="rId7"/>
    <p:sldId id="5740" r:id="rId8"/>
    <p:sldId id="5671" r:id="rId9"/>
    <p:sldId id="5773" r:id="rId10"/>
    <p:sldId id="567" r:id="rId11"/>
    <p:sldId id="530" r:id="rId12"/>
    <p:sldId id="5772" r:id="rId13"/>
    <p:sldId id="5774" r:id="rId14"/>
    <p:sldId id="5775" r:id="rId15"/>
    <p:sldId id="5777" r:id="rId16"/>
    <p:sldId id="5778" r:id="rId17"/>
    <p:sldId id="5754" r:id="rId18"/>
    <p:sldId id="5779" r:id="rId19"/>
    <p:sldId id="5781" r:id="rId20"/>
    <p:sldId id="5782" r:id="rId21"/>
    <p:sldId id="5747" r:id="rId22"/>
    <p:sldId id="5783" r:id="rId23"/>
    <p:sldId id="5769" r:id="rId24"/>
    <p:sldId id="5748" r:id="rId25"/>
    <p:sldId id="5784" r:id="rId26"/>
    <p:sldId id="5745" r:id="rId27"/>
    <p:sldId id="57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255833-67BE-CE7E-6E89-7869ECC51E82}" name="Carrie Stanton" initials="" userId="S::cstanton@ushealthconnect.com::fb076fe4-310e-4936-b27b-20ca150e18dc" providerId="AD"/>
  <p188:author id="{3172BB82-4DC4-A6C2-121A-6BA8A745EACC}" name="caitlinroat@gmail.com" initials="ca" userId="S::urn:spo:guest#caitlinroat@gmail.com::" providerId="AD"/>
  <p188:author id="{52C4C9BB-C807-8705-0B08-A3DF41A8D64B}" name="Moriah Diethorn" initials="MD" userId="Moriah Diethorn" providerId="None"/>
  <p188:author id="{2BCAD4F5-E969-6771-D543-761CBAD5BD7E}" name="Cindy Davidson" initials="CD" userId="S::cdavidson@ushealthconnect.com::03062326-39c5-45f7-aba2-5036e27cfdbd" providerId="AD"/>
  <p188:author id="{587B9DF8-07B2-1036-2560-F7CDD8CC9D9E}" name="Prerna Poojary" initials="PP" userId="S::ppoojary@ushealthconnect.com::784d81cb-4d8e-4a43-8c2e-8d8d9a5cf0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EEFEF"/>
    <a:srgbClr val="C7C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48EFE-28C4-944B-B63F-5084E0AE362B}" v="15" dt="2024-10-10T20:31:10.316"/>
    <p1510:client id="{C1FA0FDF-B3A5-4C2D-8814-70B3AD15EF36}" v="4" dt="2024-10-10T17:20:02.071"/>
    <p1510:client id="{C4AE0C13-5DB5-B841-AAEA-0D0750AECAB8}" v="149" dt="2024-10-11T14:10:18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06" autoAdjust="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omments/modernComment_1627_C7526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983BBF-EE67-B348-AAD1-72B607A2B1F6}" authorId="{25255833-67BE-CE7E-6E89-7869ECC51E82}" created="2024-10-10T20:14:38.072">
    <pc:sldMkLst xmlns:pc="http://schemas.microsoft.com/office/powerpoint/2013/main/command">
      <pc:docMk/>
      <pc:sldMk cId="209004146" sldId="5671"/>
    </pc:sldMkLst>
    <p188:txBody>
      <a:bodyPr/>
      <a:lstStyle/>
      <a:p>
        <a:r>
          <a:rPr lang="en-US"/>
          <a:t>Adjusted header to suit slide more for this one instance</a:t>
        </a:r>
      </a:p>
    </p188:txBody>
  </p188:cm>
</p188:cmLst>
</file>

<file path=ppt/comments/modernComment_166C_C421D46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4169C1F-E38D-7A4E-B09E-C5A04F533EDD}" authorId="{25255833-67BE-CE7E-6E89-7869ECC51E82}" created="2024-10-10T20:13:43.41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90551403" sldId="5740"/>
      <ac:spMk id="3" creationId="{5DC872D5-A224-A93F-44E5-606F97F328E6}"/>
    </ac:deMkLst>
    <p188:txBody>
      <a:bodyPr/>
      <a:lstStyle/>
      <a:p>
        <a:r>
          <a:rPr lang="en-US"/>
          <a:t>Covered the A just fyi</a:t>
        </a:r>
      </a:p>
    </p188:txBody>
  </p188:cm>
</p188:cmLst>
</file>

<file path=ppt/comments/modernComment_1671_BC1E48E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EDAF1F-C343-4DE7-909D-800E83067D30}" authorId="{3172BB82-4DC4-A6C2-121A-6BA8A745EACC}" status="resolved" created="2023-10-06T12:48:58.85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56101349" sldId="5745"/>
      <ac:spMk id="6" creationId="{A44B05D8-274D-E605-FCF2-4C9D1938141B}"/>
    </ac:deMkLst>
    <p188:txBody>
      <a:bodyPr/>
      <a:lstStyle/>
      <a:p>
        <a:r>
          <a:rPr lang="en-US"/>
          <a:t>I'm not sure how to cite this</a:t>
        </a:r>
      </a:p>
    </p188:txBody>
  </p188:cm>
  <p188:cm id="{C02C69E0-F23B-4125-8453-2DADF32C0AF8}" authorId="{2BCAD4F5-E969-6771-D543-761CBAD5BD7E}" status="resolved" created="2024-10-10T17:22:10.79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56101349" sldId="5745"/>
      <ac:spMk id="10" creationId="{277B85BB-3A0A-EA8E-7C9C-B2DC95F659A8}"/>
    </ac:deMkLst>
    <p188:replyLst>
      <p188:reply id="{CB1227D8-6E77-6F49-84A5-B065138F31EE}" authorId="{25255833-67BE-CE7E-6E89-7869ECC51E82}" created="2024-10-10T20:25:36.130">
        <p188:txBody>
          <a:bodyPr/>
          <a:lstStyle/>
          <a:p>
            <a:r>
              <a:rPr lang="en-US"/>
              <a:t>I’m okay with it, especially since it’s so short, and the content on the screen is all center-aligned! :)</a:t>
            </a:r>
          </a:p>
        </p188:txBody>
      </p188:reply>
    </p188:replyLst>
    <p188:txBody>
      <a:bodyPr/>
      <a:lstStyle/>
      <a:p>
        <a:r>
          <a:rPr lang="en-US"/>
          <a:t>Centered title okay?</a:t>
        </a:r>
      </a:p>
    </p188:txBody>
  </p188:cm>
</p188:cmLst>
</file>

<file path=ppt/comments/modernComment_1673_BC1B2F2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C5586FC-1DA4-C044-80C3-00735F9BEECD}" authorId="{25255833-67BE-CE7E-6E89-7869ECC51E82}" created="2024-10-10T22:21:18.743">
    <pc:sldMkLst xmlns:pc="http://schemas.microsoft.com/office/powerpoint/2013/main/command">
      <pc:docMk/>
      <pc:sldMk cId="3155898153" sldId="5747"/>
    </pc:sldMkLst>
    <p188:txBody>
      <a:bodyPr/>
      <a:lstStyle/>
      <a:p>
        <a:r>
          <a:rPr lang="en-US"/>
          <a:t>Replaced the arrow</a:t>
        </a:r>
      </a:p>
    </p188:txBody>
  </p188:cm>
</p188:cmLst>
</file>

<file path=ppt/comments/modernComment_1674_2E276D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04111E-E5CC-5643-9D3A-D128F0398266}" authorId="{25255833-67BE-CE7E-6E89-7869ECC51E82}" created="2024-10-10T20:25:59.145">
    <pc:sldMkLst xmlns:pc="http://schemas.microsoft.com/office/powerpoint/2013/main/command">
      <pc:docMk/>
      <pc:sldMk cId="774335827" sldId="5748"/>
    </pc:sldMkLst>
    <p188:txBody>
      <a:bodyPr/>
      <a:lstStyle/>
      <a:p>
        <a:r>
          <a:rPr lang="en-US"/>
          <a:t>Adjusted spacing slightly</a:t>
        </a:r>
      </a:p>
    </p188:txBody>
  </p188:cm>
</p188:cmLst>
</file>

<file path=ppt/comments/modernComment_168E_D9F3B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E7EDFE6-3C55-6C4F-83EF-9E2C01B58664}" authorId="{25255833-67BE-CE7E-6E89-7869ECC51E82}" created="2024-10-10T20:20:31.630">
    <pc:sldMkLst xmlns:pc="http://schemas.microsoft.com/office/powerpoint/2013/main/command">
      <pc:docMk/>
      <pc:sldMk cId="228539210" sldId="5774"/>
    </pc:sldMkLst>
    <p188:txBody>
      <a:bodyPr/>
      <a:lstStyle/>
      <a:p>
        <a:r>
          <a:rPr lang="en-US"/>
          <a:t>Slightly adjusted text, covered C and D labels</a:t>
        </a:r>
      </a:p>
    </p188:txBody>
  </p188:cm>
</p188:cmLst>
</file>

<file path=ppt/comments/modernComment_1691_39E4BF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A67A4AF-0060-854B-8BFE-12FBEC0F2451}" authorId="{25255833-67BE-CE7E-6E89-7869ECC51E82}" created="2024-10-10T20:18:34.997">
    <pc:sldMkLst xmlns:pc="http://schemas.microsoft.com/office/powerpoint/2013/main/command">
      <pc:docMk/>
      <pc:sldMk cId="971292628" sldId="5777"/>
    </pc:sldMkLst>
    <p188:txBody>
      <a:bodyPr/>
      <a:lstStyle/>
      <a:p>
        <a:r>
          <a:rPr lang="en-US"/>
          <a:t>Covered A and C labels and changed elephant graphic color</a:t>
        </a:r>
      </a:p>
    </p188:txBody>
  </p188:cm>
</p188:cmLst>
</file>

<file path=ppt/comments/modernComment_1692_C4D1D8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2362F47-4D29-DB45-8DE0-6250BB644CBB}" authorId="{25255833-67BE-CE7E-6E89-7869ECC51E82}" created="2024-10-10T20:18:43.24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02086782" sldId="5778"/>
      <ac:picMk id="5" creationId="{C4C697F8-2B69-34E0-4934-417966268F77}"/>
    </ac:deMkLst>
    <p188:txBody>
      <a:bodyPr/>
      <a:lstStyle/>
      <a:p>
        <a:r>
          <a:rPr lang="en-US"/>
          <a:t>Changed elephant graphic color</a:t>
        </a:r>
      </a:p>
    </p188:txBody>
  </p188:cm>
</p188:cmLst>
</file>

<file path=ppt/comments/modernComment_1693_7E9B54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802711B-D73D-6C47-A3A6-6D591E50F895}" authorId="{25255833-67BE-CE7E-6E89-7869ECC51E82}" created="2024-10-10T20:29:53.83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24109007" sldId="5779"/>
      <ac:spMk id="10" creationId="{E0D0F72B-ACA8-63C4-8CC0-30AE8BC62BBA}"/>
    </ac:deMkLst>
    <p188:txBody>
      <a:bodyPr/>
      <a:lstStyle/>
      <a:p>
        <a:r>
          <a:rPr lang="en-US"/>
          <a:t>Changed red to TCME Pink/Red</a:t>
        </a:r>
      </a:p>
    </p188:txBody>
  </p188:cm>
</p188:cmLst>
</file>

<file path=ppt/comments/modernComment_1697_9F9B4B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ADAB6D-0BCD-A047-8E9A-D3FF76C04498}" authorId="{25255833-67BE-CE7E-6E89-7869ECC51E82}" created="2024-10-10T20:22:47.746">
    <pc:sldMkLst xmlns:pc="http://schemas.microsoft.com/office/powerpoint/2013/main/command">
      <pc:docMk/>
      <pc:sldMk cId="2677754779" sldId="5783"/>
    </pc:sldMkLst>
    <p188:txBody>
      <a:bodyPr/>
      <a:lstStyle/>
      <a:p>
        <a:r>
          <a:rPr lang="en-US"/>
          <a:t>Added drop shadows to images to help with layered effect in the build</a:t>
        </a:r>
      </a:p>
    </p188:txBody>
  </p188:cm>
</p188:cmLst>
</file>

<file path=ppt/comments/modernComment_1698_7CC7992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CD79DC-5D6B-B248-959B-78342F1F5DF6}" authorId="{25255833-67BE-CE7E-6E89-7869ECC51E82}" created="2024-10-10T20:26:11.942">
    <pc:sldMkLst xmlns:pc="http://schemas.microsoft.com/office/powerpoint/2013/main/command">
      <pc:docMk/>
      <pc:sldMk cId="2093455661" sldId="5784"/>
    </pc:sldMkLst>
    <p188:txBody>
      <a:bodyPr/>
      <a:lstStyle/>
      <a:p>
        <a:r>
          <a:rPr lang="en-US"/>
          <a:t>Adjusted spacing slightly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C3A46-4165-CF4D-B4EF-A407E5C78EE1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8B2FE-2574-8C47-9BED-BCA89D3AF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1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23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34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7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8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5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9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7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76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7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6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  <a:latin typeface="Helvetica" pitchFamily="2" charset="0"/>
            </a:endParaRPr>
          </a:p>
          <a:p>
            <a:endParaRPr lang="en-US">
              <a:effectLst/>
              <a:latin typeface="Helvetica" pitchFamily="2" charset="0"/>
            </a:endParaRPr>
          </a:p>
          <a:p>
            <a:endParaRPr lang="en-US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7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23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25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59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6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21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7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4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6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E4B36-7380-A84B-BCCC-493145DECD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1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E4B36-7380-A84B-BCCC-493145DECD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8B2FE-2574-8C47-9BED-BCA89D3AF3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629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274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890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3521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095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97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961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233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65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931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832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6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308165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4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8E_D9F3B4A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91_39E4BFD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92_C4D1D87E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93_7E9B54CF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73_BC1B2F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97_9F9B4B9B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74_2E276D5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98_7CC7992D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71_BC1E48E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6C_C421D46B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27_C75267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0483FBD-617E-679E-2CB9-650ABCC2F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353" y="11603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/>
              <a:t>Management of Left Heart Disease-Associated PH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9CF2621-EF12-FE30-CF23-A5B6B670D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3" y="3813044"/>
            <a:ext cx="9144000" cy="55837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b="1"/>
              <a:t>Thomas </a:t>
            </a:r>
            <a:r>
              <a:rPr lang="en-US" b="1" err="1"/>
              <a:t>Cascino</a:t>
            </a:r>
            <a:r>
              <a:rPr lang="en-US" b="1"/>
              <a:t>, MD, MSc</a:t>
            </a:r>
            <a:endParaRPr lang="en-US" b="1"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/>
              <a:t>Clinical Instructor </a:t>
            </a:r>
            <a:endParaRPr lang="en-US">
              <a:cs typeface="Arial" panose="020B060402020202020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/>
              <a:t>University of Michigan </a:t>
            </a:r>
            <a:endParaRPr lang="en-US">
              <a:cs typeface="Arial" panose="020B060402020202020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/>
              <a:t>Brighton, MI</a:t>
            </a: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93DDBA6-AFB8-DD20-3708-2DF6CDB1B1AD}"/>
              </a:ext>
            </a:extLst>
          </p:cNvPr>
          <p:cNvSpPr txBox="1">
            <a:spLocks/>
          </p:cNvSpPr>
          <p:nvPr/>
        </p:nvSpPr>
        <p:spPr>
          <a:xfrm>
            <a:off x="9884287" y="6344422"/>
            <a:ext cx="2075291" cy="548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Light" panose="020B0403020202020204" pitchFamily="34" charset="0"/>
              </a:rPr>
              <a:t>@TomCascinoMD</a:t>
            </a:r>
          </a:p>
        </p:txBody>
      </p:sp>
      <p:pic>
        <p:nvPicPr>
          <p:cNvPr id="5" name="Picture 4" descr="A white x in a black circle&#10;&#10;Description automatically generated">
            <a:extLst>
              <a:ext uri="{FF2B5EF4-FFF2-40B4-BE49-F238E27FC236}">
                <a16:creationId xmlns:a16="http://schemas.microsoft.com/office/drawing/2014/main" id="{97C84E12-A1FE-976A-5067-3264C19A9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034" y="6160286"/>
            <a:ext cx="673000" cy="6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98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E96F-ADD0-7DAF-400A-545B9258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74430" cy="1325563"/>
          </a:xfrm>
        </p:spPr>
        <p:txBody>
          <a:bodyPr/>
          <a:lstStyle/>
          <a:p>
            <a:r>
              <a:rPr lang="en-US"/>
              <a:t>SGLT2i Lower </a:t>
            </a:r>
            <a:r>
              <a:rPr lang="en-US" err="1"/>
              <a:t>mPAP</a:t>
            </a:r>
            <a:r>
              <a:rPr lang="en-US"/>
              <a:t> Independent of Diuretics </a:t>
            </a:r>
          </a:p>
        </p:txBody>
      </p:sp>
      <p:pic>
        <p:nvPicPr>
          <p:cNvPr id="6" name="Picture 5" descr="A graph of different types of blood pressure&#10;&#10;Description automatically generated with medium confidence">
            <a:extLst>
              <a:ext uri="{FF2B5EF4-FFF2-40B4-BE49-F238E27FC236}">
                <a16:creationId xmlns:a16="http://schemas.microsoft.com/office/drawing/2014/main" id="{9E4E2342-E518-7BD9-90BA-023DA2484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744" y="1970182"/>
            <a:ext cx="7822409" cy="4325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071D10-D26E-67A0-D4F8-E6B120F167B3}"/>
              </a:ext>
            </a:extLst>
          </p:cNvPr>
          <p:cNvSpPr txBox="1"/>
          <p:nvPr/>
        </p:nvSpPr>
        <p:spPr>
          <a:xfrm>
            <a:off x="838200" y="2926594"/>
            <a:ext cx="30749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2"/>
                </a:solidFill>
                <a:effectLst/>
                <a:latin typeface="Helvetica" pitchFamily="2" charset="0"/>
              </a:rPr>
              <a:t>EMBRACE-HF RCT</a:t>
            </a:r>
          </a:p>
          <a:p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" pitchFamily="2" charset="0"/>
              </a:rPr>
              <a:t>93 patients with heart failure and implanted pulmonary artery pressure sensor randomized to empagliflozin or placebo</a:t>
            </a: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D370C-6935-1910-E934-43B6EF219F66}"/>
              </a:ext>
            </a:extLst>
          </p:cNvPr>
          <p:cNvSpPr txBox="1"/>
          <p:nvPr/>
        </p:nvSpPr>
        <p:spPr>
          <a:xfrm>
            <a:off x="838200" y="6523579"/>
            <a:ext cx="1006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Nassif ME, et al. </a:t>
            </a:r>
            <a:r>
              <a:rPr lang="fr-FR" sz="10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fr-FR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2021;143(17):1673-1686.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8B5CA2-77DB-B072-6DD6-461D7CA6FCA1}"/>
              </a:ext>
            </a:extLst>
          </p:cNvPr>
          <p:cNvSpPr/>
          <p:nvPr/>
        </p:nvSpPr>
        <p:spPr>
          <a:xfrm>
            <a:off x="4134744" y="1970182"/>
            <a:ext cx="228600" cy="266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5BF40-4A1B-737C-48F1-B4939A5F7775}"/>
              </a:ext>
            </a:extLst>
          </p:cNvPr>
          <p:cNvSpPr/>
          <p:nvPr/>
        </p:nvSpPr>
        <p:spPr>
          <a:xfrm>
            <a:off x="7892608" y="1881187"/>
            <a:ext cx="290499" cy="41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92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384D-E5F4-BE44-3574-A4786B84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6740"/>
            <a:ext cx="11217639" cy="1185577"/>
          </a:xfrm>
        </p:spPr>
        <p:txBody>
          <a:bodyPr/>
          <a:lstStyle/>
          <a:p>
            <a:r>
              <a:rPr lang="en-US"/>
              <a:t>Palliative Therapy Can Be Considered for Stage D Patients </a:t>
            </a:r>
          </a:p>
        </p:txBody>
      </p:sp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058483A9-F28B-A551-0C10-A506036AAF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6"/>
          <a:stretch/>
        </p:blipFill>
        <p:spPr>
          <a:xfrm>
            <a:off x="609599" y="1550133"/>
            <a:ext cx="11472260" cy="4865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33D99E-C7E6-3C56-B605-C3917FD258E8}"/>
              </a:ext>
            </a:extLst>
          </p:cNvPr>
          <p:cNvSpPr txBox="1"/>
          <p:nvPr/>
        </p:nvSpPr>
        <p:spPr>
          <a:xfrm>
            <a:off x="838200" y="6523579"/>
            <a:ext cx="1006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Cascino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TM, et al. 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Card Fail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Published online September 26, 2024. doi:10.1016/j.cardfail.2024.09.009</a:t>
            </a:r>
          </a:p>
        </p:txBody>
      </p:sp>
    </p:spTree>
    <p:extLst>
      <p:ext uri="{BB962C8B-B14F-4D97-AF65-F5344CB8AC3E}">
        <p14:creationId xmlns:p14="http://schemas.microsoft.com/office/powerpoint/2010/main" val="3777777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lood pressure&#10;&#10;Description automatically generated">
            <a:extLst>
              <a:ext uri="{FF2B5EF4-FFF2-40B4-BE49-F238E27FC236}">
                <a16:creationId xmlns:a16="http://schemas.microsoft.com/office/drawing/2014/main" id="{4C419109-21A3-CED2-B42E-02017AF2DE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922"/>
          <a:stretch/>
        </p:blipFill>
        <p:spPr>
          <a:xfrm>
            <a:off x="895036" y="1915814"/>
            <a:ext cx="6210300" cy="1576578"/>
          </a:xfrm>
          <a:prstGeom prst="rect">
            <a:avLst/>
          </a:prstGeom>
        </p:spPr>
      </p:pic>
      <p:pic>
        <p:nvPicPr>
          <p:cNvPr id="2" name="Picture 1" descr="A diagram of a blood pressure&#10;&#10;Description automatically generated">
            <a:extLst>
              <a:ext uri="{FF2B5EF4-FFF2-40B4-BE49-F238E27FC236}">
                <a16:creationId xmlns:a16="http://schemas.microsoft.com/office/drawing/2014/main" id="{448F94E0-5798-705A-CE28-52F96BF87A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931" b="-399"/>
          <a:stretch/>
        </p:blipFill>
        <p:spPr>
          <a:xfrm>
            <a:off x="895036" y="4079762"/>
            <a:ext cx="6210300" cy="1644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04C7DE-052E-4D1E-9372-40A0E729A461}"/>
              </a:ext>
            </a:extLst>
          </p:cNvPr>
          <p:cNvSpPr txBox="1"/>
          <p:nvPr/>
        </p:nvSpPr>
        <p:spPr>
          <a:xfrm>
            <a:off x="1818329" y="1453393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/>
                <a:latin typeface="Helvetica" pitchFamily="2" charset="0"/>
              </a:rPr>
              <a:t>Isolated post-capillary pulmonary hypertension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6E50E-0E43-BF69-1D92-46370C7DAF54}"/>
              </a:ext>
            </a:extLst>
          </p:cNvPr>
          <p:cNvSpPr txBox="1"/>
          <p:nvPr/>
        </p:nvSpPr>
        <p:spPr>
          <a:xfrm>
            <a:off x="895036" y="3678571"/>
            <a:ext cx="672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/>
                <a:latin typeface="Helvetica" pitchFamily="2" charset="0"/>
              </a:rPr>
              <a:t>Combined post- and pre-capillary pulmonary hypertension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A886D-A337-61A6-BE0E-E12B00A001DD}"/>
              </a:ext>
            </a:extLst>
          </p:cNvPr>
          <p:cNvSpPr txBox="1"/>
          <p:nvPr/>
        </p:nvSpPr>
        <p:spPr>
          <a:xfrm>
            <a:off x="557345" y="5801344"/>
            <a:ext cx="740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effectLst/>
                <a:latin typeface="Helvetica" pitchFamily="2" charset="0"/>
              </a:rPr>
              <a:t>Theoretical risk of </a:t>
            </a:r>
            <a:r>
              <a:rPr lang="en-US" sz="1800" b="1">
                <a:solidFill>
                  <a:schemeClr val="accent2"/>
                </a:solidFill>
              </a:rPr>
              <a:t>of increasing PCWP resulting in pulmonary edema</a:t>
            </a:r>
          </a:p>
          <a:p>
            <a:endParaRPr lang="en-US" b="1">
              <a:solidFill>
                <a:schemeClr val="accent2"/>
              </a:solidFill>
              <a:effectLst/>
              <a:latin typeface="Helvetica" pitchFamily="2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E908005-54E5-8269-4882-59F3D38B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30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No FDA-Approved PAH-Specific Medications for PH-LHD!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FC8B0DE-EF5A-31F6-812D-9293727AD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</p:spPr>
        <p:txBody>
          <a:bodyPr anchor="b"/>
          <a:lstStyle/>
          <a:p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Guazzi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 M, Borlaug BA.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2012;126(8):975-990.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D007203-AB89-FEBC-8327-856AD448071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2705" y="1380987"/>
            <a:ext cx="4096512" cy="3776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94560E-3F32-1E79-9BBC-3434BDB67C70}"/>
              </a:ext>
            </a:extLst>
          </p:cNvPr>
          <p:cNvSpPr/>
          <p:nvPr/>
        </p:nvSpPr>
        <p:spPr>
          <a:xfrm>
            <a:off x="838200" y="1822725"/>
            <a:ext cx="339090" cy="451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122A8-FA97-E6B3-8D36-E664E0AFA8EF}"/>
              </a:ext>
            </a:extLst>
          </p:cNvPr>
          <p:cNvSpPr/>
          <p:nvPr/>
        </p:nvSpPr>
        <p:spPr>
          <a:xfrm>
            <a:off x="838200" y="4076564"/>
            <a:ext cx="339090" cy="451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D58D2D01-6A79-AFC7-772C-E64EC7E15D51}"/>
              </a:ext>
            </a:extLst>
          </p:cNvPr>
          <p:cNvSpPr txBox="1">
            <a:spLocks noChangeArrowheads="1"/>
          </p:cNvSpPr>
          <p:nvPr/>
        </p:nvSpPr>
        <p:spPr>
          <a:xfrm>
            <a:off x="658368" y="548640"/>
            <a:ext cx="8229600" cy="538424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000" baseline="30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5DCE12-9EA0-8184-3944-320E47C8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5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No FDA-Approved PAH-Specific Medications for PH-LHD!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92D86-4A64-053F-F2EB-621AC45FB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110"/>
            <a:ext cx="5723965" cy="42862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PDE5 inhibitors: </a:t>
            </a:r>
          </a:p>
          <a:p>
            <a:pPr lvl="1">
              <a:lnSpc>
                <a:spcPct val="100000"/>
              </a:lnSpc>
            </a:pPr>
            <a:r>
              <a:rPr lang="en-US"/>
              <a:t>Previously most promising; trials = mixed results</a:t>
            </a:r>
          </a:p>
          <a:p>
            <a:pPr>
              <a:lnSpc>
                <a:spcPct val="100000"/>
              </a:lnSpc>
            </a:pPr>
            <a:r>
              <a:rPr lang="en-US"/>
              <a:t>Endothelin receptor antagonists:</a:t>
            </a:r>
          </a:p>
          <a:p>
            <a:pPr lvl="1">
              <a:lnSpc>
                <a:spcPct val="100000"/>
              </a:lnSpc>
            </a:pPr>
            <a:r>
              <a:rPr lang="en-US"/>
              <a:t>Multiple studies have failed to show benefit </a:t>
            </a:r>
          </a:p>
          <a:p>
            <a:pPr>
              <a:lnSpc>
                <a:spcPct val="100000"/>
              </a:lnSpc>
            </a:pPr>
            <a:r>
              <a:rPr lang="en-US" err="1"/>
              <a:t>Prostacyclins</a:t>
            </a:r>
            <a:r>
              <a:rPr lang="en-US"/>
              <a:t>:</a:t>
            </a:r>
          </a:p>
          <a:p>
            <a:pPr lvl="1">
              <a:lnSpc>
                <a:spcPct val="100000"/>
              </a:lnSpc>
            </a:pPr>
            <a:r>
              <a:rPr lang="en-US"/>
              <a:t>FIRST trial in HF w/reduced LVEF: </a:t>
            </a:r>
            <a:r>
              <a:rPr lang="en-US">
                <a:sym typeface="Symbol"/>
              </a:rPr>
              <a:t>mortality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4C697F8-2B69-34E0-4934-417966268F7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2705" y="1380987"/>
            <a:ext cx="4096512" cy="3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102AE-25FB-4F2F-45C1-E9FEC690D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9482" y="6406697"/>
            <a:ext cx="11124612" cy="44213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Maron BA, et al.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 Respir 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Published online August 29, 2024. doi:10.1183/13993003.01344-2024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Hoeper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MM, et al.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2024;150(8):600-610. </a:t>
            </a:r>
          </a:p>
        </p:txBody>
      </p:sp>
      <p:pic>
        <p:nvPicPr>
          <p:cNvPr id="4" name="Picture 3" descr="A medical report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07A0E406-9A84-6300-4C71-5DD45ABD9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647"/>
          <a:stretch/>
        </p:blipFill>
        <p:spPr>
          <a:xfrm>
            <a:off x="5439438" y="76663"/>
            <a:ext cx="6182550" cy="61164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AB202E-A1E9-1E49-87D5-D1CA7219E043}"/>
              </a:ext>
            </a:extLst>
          </p:cNvPr>
          <p:cNvSpPr/>
          <p:nvPr/>
        </p:nvSpPr>
        <p:spPr>
          <a:xfrm>
            <a:off x="5546363" y="4585447"/>
            <a:ext cx="6075625" cy="160767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15012-6E4D-1E6E-B6C6-1800770C4F45}"/>
              </a:ext>
            </a:extLst>
          </p:cNvPr>
          <p:cNvSpPr txBox="1"/>
          <p:nvPr/>
        </p:nvSpPr>
        <p:spPr>
          <a:xfrm>
            <a:off x="789482" y="2590750"/>
            <a:ext cx="4406143" cy="1590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PASSION RCT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Terminated early </a:t>
            </a:r>
            <a:r>
              <a:rPr lang="en-US" sz="160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(disruption in study med)</a:t>
            </a:r>
            <a:endParaRPr lang="en-US" sz="1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change in primary endpoint </a:t>
            </a:r>
            <a:endParaRPr lang="en-US" sz="1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i="0" u="none" strike="noStrike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in all-cause mortality</a:t>
            </a:r>
            <a:endParaRPr lang="en-US" sz="1600" b="0" i="0" u="none" strike="noStrike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difference in other secondary endpoints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138A86-E54A-B7AF-7AFF-C742B6CC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82" y="326505"/>
            <a:ext cx="4145598" cy="1944088"/>
          </a:xfrm>
        </p:spPr>
        <p:txBody>
          <a:bodyPr/>
          <a:lstStyle/>
          <a:p>
            <a:r>
              <a:rPr lang="en-US" sz="4000"/>
              <a:t>No Large Multicenter Trials That Show Benefit</a:t>
            </a:r>
          </a:p>
        </p:txBody>
      </p:sp>
    </p:spTree>
    <p:extLst>
      <p:ext uri="{BB962C8B-B14F-4D97-AF65-F5344CB8AC3E}">
        <p14:creationId xmlns:p14="http://schemas.microsoft.com/office/powerpoint/2010/main" val="27184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753903-68E4-BE52-6C19-657430E2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82" y="326505"/>
            <a:ext cx="4145598" cy="1944088"/>
          </a:xfrm>
        </p:spPr>
        <p:txBody>
          <a:bodyPr/>
          <a:lstStyle/>
          <a:p>
            <a:r>
              <a:rPr lang="en-US" sz="4000"/>
              <a:t>No Large Multicenter Trials That Show Benefit</a:t>
            </a:r>
          </a:p>
        </p:txBody>
      </p:sp>
      <p:pic>
        <p:nvPicPr>
          <p:cNvPr id="8" name="Picture 7" descr="A medical report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956A50A2-403D-14DE-C8F6-DE506B0DF4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647"/>
          <a:stretch/>
        </p:blipFill>
        <p:spPr>
          <a:xfrm>
            <a:off x="5439438" y="76663"/>
            <a:ext cx="6182550" cy="61164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A16B12-102D-42A6-C31C-0F759A24776A}"/>
              </a:ext>
            </a:extLst>
          </p:cNvPr>
          <p:cNvSpPr/>
          <p:nvPr/>
        </p:nvSpPr>
        <p:spPr>
          <a:xfrm>
            <a:off x="5546363" y="4585447"/>
            <a:ext cx="6075625" cy="160767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0F72B-ACA8-63C4-8CC0-30AE8BC62BBA}"/>
              </a:ext>
            </a:extLst>
          </p:cNvPr>
          <p:cNvSpPr txBox="1"/>
          <p:nvPr/>
        </p:nvSpPr>
        <p:spPr>
          <a:xfrm>
            <a:off x="789482" y="2590750"/>
            <a:ext cx="4406143" cy="1590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PASSION RCT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Terminated early </a:t>
            </a:r>
            <a:r>
              <a:rPr lang="en-US" sz="160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(disruption in study med)</a:t>
            </a:r>
            <a:endParaRPr lang="en-US" sz="1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change in primary endpoint </a:t>
            </a:r>
            <a:endParaRPr lang="en-US" sz="1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i="0" u="none" strike="noStrike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in all cause mortality</a:t>
            </a:r>
            <a:endParaRPr lang="en-US" sz="1600" b="0" i="0" u="none" strike="noStrike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difference in other secondary endpoints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2F691-2199-F98D-9DA4-C381187A0473}"/>
              </a:ext>
            </a:extLst>
          </p:cNvPr>
          <p:cNvSpPr txBox="1"/>
          <p:nvPr/>
        </p:nvSpPr>
        <p:spPr>
          <a:xfrm>
            <a:off x="789482" y="5024150"/>
            <a:ext cx="10832506" cy="118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Reinforced the position that PAH-specific medications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NOT be used in PH-LHD!!!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F5E321A-665E-B9DC-E58B-DE7B561C4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9482" y="6406697"/>
            <a:ext cx="11124612" cy="442131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Maron BA, et al. </a:t>
            </a:r>
            <a:r>
              <a:rPr lang="en-US" i="1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 Respir J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Published online August 29, 2024. doi:10.1183/13993003.01344-2024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err="1">
                <a:latin typeface="Arial" panose="020B0604020202020204" pitchFamily="34" charset="0"/>
                <a:cs typeface="Arial" panose="020B0604020202020204" pitchFamily="34" charset="0"/>
              </a:rPr>
              <a:t>Hoeper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 MM, et al. </a:t>
            </a:r>
            <a:r>
              <a:rPr lang="fr-FR" i="1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. 2024;150(8):600-610. </a:t>
            </a:r>
          </a:p>
        </p:txBody>
      </p:sp>
    </p:spTree>
    <p:extLst>
      <p:ext uri="{BB962C8B-B14F-4D97-AF65-F5344CB8AC3E}">
        <p14:creationId xmlns:p14="http://schemas.microsoft.com/office/powerpoint/2010/main" val="21241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7CEF92-0E52-810D-A123-E9D1B148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8991A7-0BD3-2E13-BA33-5D93905D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Adopting a staging-based treatment approach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/>
              <a:t>While PH-LHD is associated with increased mortality, PAH-specific medications should NOT be prescribed routinely</a:t>
            </a:r>
            <a:endParaRPr lang="en-US"/>
          </a:p>
          <a:p>
            <a:r>
              <a:rPr lang="en-US"/>
              <a:t>Tailoring therapies for PH-LHD through disaggregation to implement a general treatment strategy for PH-LHD in 2024</a:t>
            </a:r>
          </a:p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645EB34-FB1A-F04D-0C8D-90F42EF49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9482" y="6500826"/>
            <a:ext cx="11124612" cy="44213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PH-LHD, pulmonary hypertension associated with left heart disease.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0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7CEF92-0E52-810D-A123-E9D1B148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8991A7-0BD3-2E13-BA33-5D93905D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Adopting a staging-based treatment approach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/>
              <a:t>While PH-LHD is associated with increased mortality, PAH-specific medications should NOT be prescribed routinely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b="1"/>
              <a:t>Tailoring therapies for PH-LHD through disaggregation to implement a general treatment strategy for PH-LHD in 2024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C1E88D4-85A9-3D5E-D2A8-E4A8B6083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9482" y="6514273"/>
            <a:ext cx="11124612" cy="442131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PH-LHD, pulmonary hypertension associated with left heart disease.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1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F478-E529-BDC3-ADC5-0C9D8684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8"/>
            <a:ext cx="11075894" cy="1325563"/>
          </a:xfrm>
        </p:spPr>
        <p:txBody>
          <a:bodyPr/>
          <a:lstStyle/>
          <a:p>
            <a:r>
              <a:rPr lang="en-US" sz="4000"/>
              <a:t>Treatment of LH Disease-Associated PH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C8EE-3E17-E163-7D8A-E295AC199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Step 1: Accurate diagnosis of etiology to PH-LHD substrate and clinical decision-making</a:t>
            </a:r>
          </a:p>
          <a:p>
            <a:r>
              <a:rPr lang="en-US"/>
              <a:t>Make sure not dealing with a “zebra”</a:t>
            </a:r>
          </a:p>
          <a:p>
            <a:endParaRPr lang="en-US"/>
          </a:p>
        </p:txBody>
      </p:sp>
      <p:pic>
        <p:nvPicPr>
          <p:cNvPr id="5" name="Picture 4" descr="Diagram of a diagram showing different types of phenotype focused approach&#10;&#10;Description automatically generated">
            <a:extLst>
              <a:ext uri="{FF2B5EF4-FFF2-40B4-BE49-F238E27FC236}">
                <a16:creationId xmlns:a16="http://schemas.microsoft.com/office/drawing/2014/main" id="{B344B785-EA84-4928-E417-ED9D9FABC4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95" r="9309" b="5023"/>
          <a:stretch/>
        </p:blipFill>
        <p:spPr>
          <a:xfrm>
            <a:off x="3821603" y="2832264"/>
            <a:ext cx="5497209" cy="357374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6710DD-F1A0-B84B-B5F2-F601D19FD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9482" y="6514273"/>
            <a:ext cx="6297118" cy="442131"/>
          </a:xfrm>
        </p:spPr>
        <p:txBody>
          <a:bodyPr/>
          <a:lstStyle/>
          <a:p>
            <a:r>
              <a:rPr lang="en-US" sz="1000" err="1"/>
              <a:t>Cascino</a:t>
            </a:r>
            <a:r>
              <a:rPr lang="en-US" sz="1000"/>
              <a:t> TM, et al. </a:t>
            </a:r>
            <a:r>
              <a:rPr lang="en-US" sz="1000" i="1"/>
              <a:t>J Card Fail</a:t>
            </a:r>
            <a:r>
              <a:rPr lang="en-US" sz="1000"/>
              <a:t>. Published online September 26, 2024. doi:10.1016/j.cardfail.2024.09.009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A6A9D7C-CFEA-BC60-3E6F-BCA477227193}"/>
              </a:ext>
            </a:extLst>
          </p:cNvPr>
          <p:cNvSpPr/>
          <p:nvPr/>
        </p:nvSpPr>
        <p:spPr>
          <a:xfrm>
            <a:off x="5723312" y="4671751"/>
            <a:ext cx="436419" cy="419792"/>
          </a:xfrm>
          <a:prstGeom prst="rightArrow">
            <a:avLst>
              <a:gd name="adj1" fmla="val 48019"/>
              <a:gd name="adj2" fmla="val 600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981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medical guideline&#10;&#10;Description automatically generated">
            <a:extLst>
              <a:ext uri="{FF2B5EF4-FFF2-40B4-BE49-F238E27FC236}">
                <a16:creationId xmlns:a16="http://schemas.microsoft.com/office/drawing/2014/main" id="{37600BA0-6C50-54BE-E864-B55397D5F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020"/>
          <a:stretch/>
        </p:blipFill>
        <p:spPr>
          <a:xfrm>
            <a:off x="997759" y="3630435"/>
            <a:ext cx="7078451" cy="1903477"/>
          </a:xfrm>
          <a:prstGeom prst="rect">
            <a:avLst/>
          </a:prstGeom>
          <a:effectLst>
            <a:outerShdw blurRad="195669" dist="106135" dir="8520000" algn="tr" rotWithShape="0">
              <a:prstClr val="black">
                <a:alpha val="47206"/>
              </a:prstClr>
            </a:outerShdw>
          </a:effectLst>
        </p:spPr>
      </p:pic>
      <p:pic>
        <p:nvPicPr>
          <p:cNvPr id="13" name="Picture 12" descr="A close-up of a card&#10;&#10;Description automatically generated">
            <a:extLst>
              <a:ext uri="{FF2B5EF4-FFF2-40B4-BE49-F238E27FC236}">
                <a16:creationId xmlns:a16="http://schemas.microsoft.com/office/drawing/2014/main" id="{F8A4B83D-9E98-C7D9-DADF-3C89F4508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621" y="4111476"/>
            <a:ext cx="7078451" cy="1620035"/>
          </a:xfrm>
          <a:prstGeom prst="rect">
            <a:avLst/>
          </a:prstGeom>
          <a:effectLst>
            <a:outerShdw blurRad="195669" dist="106135" dir="8520000" algn="tr" rotWithShape="0">
              <a:prstClr val="black">
                <a:alpha val="47206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AF478-E529-BDC3-ADC5-0C9D8684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000"/>
              <a:t>Treatment of LH Disease-Associated PH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C8EE-3E17-E163-7D8A-E295AC199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006"/>
            <a:ext cx="10515600" cy="4351338"/>
          </a:xfrm>
        </p:spPr>
        <p:txBody>
          <a:bodyPr>
            <a:normAutofit/>
          </a:bodyPr>
          <a:lstStyle/>
          <a:p>
            <a:r>
              <a:rPr lang="en-US" b="1"/>
              <a:t>Step 1</a:t>
            </a:r>
            <a:r>
              <a:rPr lang="en-US"/>
              <a:t>: Accurate diagnosis of etiology to PH-LHD substrate and clinical decision-making</a:t>
            </a:r>
          </a:p>
          <a:p>
            <a:pPr lvl="1"/>
            <a:r>
              <a:rPr lang="en-US"/>
              <a:t>Make sure not dealing with a “zebra”</a:t>
            </a:r>
          </a:p>
          <a:p>
            <a:r>
              <a:rPr lang="en-US" b="1"/>
              <a:t>Step 2</a:t>
            </a:r>
            <a:r>
              <a:rPr lang="en-US"/>
              <a:t>: Treat the underlying etiology of left heart disease</a:t>
            </a:r>
          </a:p>
        </p:txBody>
      </p:sp>
      <p:pic>
        <p:nvPicPr>
          <p:cNvPr id="5" name="Picture 4" descr="A close-up of a blue text&#10;&#10;Description automatically generated">
            <a:extLst>
              <a:ext uri="{FF2B5EF4-FFF2-40B4-BE49-F238E27FC236}">
                <a16:creationId xmlns:a16="http://schemas.microsoft.com/office/drawing/2014/main" id="{3A2C4DD7-B68E-F92F-4938-E0546B7222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68" r="1696"/>
          <a:stretch/>
        </p:blipFill>
        <p:spPr>
          <a:xfrm>
            <a:off x="3175715" y="5059523"/>
            <a:ext cx="6882686" cy="1305377"/>
          </a:xfrm>
          <a:prstGeom prst="rect">
            <a:avLst/>
          </a:prstGeom>
          <a:effectLst>
            <a:outerShdw blurRad="195669" dist="106135" dir="8520000" algn="tr" rotWithShape="0">
              <a:prstClr val="black">
                <a:alpha val="47206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7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7CEF92-0E52-810D-A123-E9D1B148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8991A7-0BD3-2E13-BA33-5D93905D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Adopting a staging-based treatment approach</a:t>
            </a:r>
          </a:p>
          <a:p>
            <a:pPr>
              <a:lnSpc>
                <a:spcPct val="100000"/>
              </a:lnSpc>
            </a:pPr>
            <a:r>
              <a:rPr lang="en-US"/>
              <a:t>Tailoring therapies for PH-LHD through disaggregation to implement a general treatment strategy for PH-LHD in 2024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C69FB-5C45-B5AA-5882-AFA839F30AF2}"/>
              </a:ext>
            </a:extLst>
          </p:cNvPr>
          <p:cNvSpPr txBox="1"/>
          <p:nvPr/>
        </p:nvSpPr>
        <p:spPr>
          <a:xfrm>
            <a:off x="838200" y="6492875"/>
            <a:ext cx="809344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PH-LHD, pulmonary hypertension associated with left heart disease.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12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DC91A1F0-12BF-6836-4F8D-67DCFD002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95" y="3468332"/>
            <a:ext cx="3334328" cy="2741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92BB56-601C-DE13-BE9C-B57D66BDB6B9}"/>
              </a:ext>
            </a:extLst>
          </p:cNvPr>
          <p:cNvSpPr txBox="1"/>
          <p:nvPr/>
        </p:nvSpPr>
        <p:spPr>
          <a:xfrm>
            <a:off x="776249" y="3672659"/>
            <a:ext cx="169099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1,581 LVAD patients in STS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Intermacs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Registry with PVR &gt; 3 WU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AA7B09D-6ECF-D7BA-E53F-4CFF83EA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1175652" cy="1325563"/>
          </a:xfrm>
        </p:spPr>
        <p:txBody>
          <a:bodyPr/>
          <a:lstStyle/>
          <a:p>
            <a:r>
              <a:rPr lang="en-US"/>
              <a:t>Treatment of LH Disease-Associated PH  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D19F0D-F40D-42C1-9D27-B45FF511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318"/>
            <a:ext cx="10703256" cy="23486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/>
              <a:t>Step 1</a:t>
            </a:r>
            <a:r>
              <a:rPr lang="en-US" sz="2400"/>
              <a:t>: Accurate diagnosis of etiology to PH-LHD substrate and clinical decision-making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Make sure not dealing with a “zebra”</a:t>
            </a:r>
          </a:p>
          <a:p>
            <a:pPr>
              <a:lnSpc>
                <a:spcPct val="100000"/>
              </a:lnSpc>
            </a:pPr>
            <a:r>
              <a:rPr lang="en-US" sz="2400" b="1"/>
              <a:t>Step 2</a:t>
            </a:r>
            <a:r>
              <a:rPr lang="en-US" sz="2400"/>
              <a:t>: Treat the underlying etiology of left heart disease</a:t>
            </a:r>
          </a:p>
          <a:p>
            <a:pPr>
              <a:lnSpc>
                <a:spcPct val="100000"/>
              </a:lnSpc>
            </a:pPr>
            <a:r>
              <a:rPr lang="en-US" sz="2400" b="1"/>
              <a:t>Step 3</a:t>
            </a:r>
            <a:r>
              <a:rPr lang="en-US" sz="2400"/>
              <a:t>: Diuretics to optimize volume status and lower left atrial pressure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13ACE25-57D7-A4C9-2CB8-0B973B38B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3559"/>
            <a:ext cx="9210675" cy="38444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Gulati G, 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 Card Fail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2021;27(5):552-559.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Clephas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PRD, et al.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Heart 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2023;44(37):3658-3668.</a:t>
            </a:r>
          </a:p>
        </p:txBody>
      </p:sp>
      <p:pic>
        <p:nvPicPr>
          <p:cNvPr id="4" name="Picture 3" descr="A graph of clinical endpoint&#10;&#10;Description automatically generated">
            <a:extLst>
              <a:ext uri="{FF2B5EF4-FFF2-40B4-BE49-F238E27FC236}">
                <a16:creationId xmlns:a16="http://schemas.microsoft.com/office/drawing/2014/main" id="{06416D7D-9EAC-47BC-B8C6-C4226FE39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829" y="4041896"/>
            <a:ext cx="4119627" cy="2091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E7927C-A1B6-8A48-C21C-229B1C094505}"/>
              </a:ext>
            </a:extLst>
          </p:cNvPr>
          <p:cNvSpPr txBox="1"/>
          <p:nvPr/>
        </p:nvSpPr>
        <p:spPr>
          <a:xfrm>
            <a:off x="5443537" y="3666969"/>
            <a:ext cx="192897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1,898 patients enrolled in RCTS for pulmonary pressure-guided therapy for HF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A4B9E-8AA6-D7EF-E161-13CD9AFC561E}"/>
              </a:ext>
            </a:extLst>
          </p:cNvPr>
          <p:cNvSpPr txBox="1"/>
          <p:nvPr/>
        </p:nvSpPr>
        <p:spPr>
          <a:xfrm>
            <a:off x="8379812" y="3603048"/>
            <a:ext cx="2643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CHAMPION, GUIDE-HF and MONITOR-HF trials</a:t>
            </a:r>
          </a:p>
        </p:txBody>
      </p:sp>
    </p:spTree>
    <p:extLst>
      <p:ext uri="{BB962C8B-B14F-4D97-AF65-F5344CB8AC3E}">
        <p14:creationId xmlns:p14="http://schemas.microsoft.com/office/powerpoint/2010/main" val="34032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EAB6C-0F59-B191-0076-3EBD120F4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044"/>
            <a:ext cx="10515600" cy="5206284"/>
          </a:xfrm>
        </p:spPr>
        <p:txBody>
          <a:bodyPr>
            <a:normAutofit/>
          </a:bodyPr>
          <a:lstStyle/>
          <a:p>
            <a:r>
              <a:rPr lang="en-US" b="1"/>
              <a:t>Step 1</a:t>
            </a:r>
            <a:r>
              <a:rPr lang="en-US"/>
              <a:t>: Accurate diagnosis of etiology to PH-LHD substrate and clinical decision-making</a:t>
            </a:r>
          </a:p>
          <a:p>
            <a:pPr lvl="1"/>
            <a:r>
              <a:rPr lang="en-US"/>
              <a:t>Make sure not dealing with a “zebra”</a:t>
            </a:r>
          </a:p>
          <a:p>
            <a:r>
              <a:rPr lang="en-US" b="1"/>
              <a:t>Step 2</a:t>
            </a:r>
            <a:r>
              <a:rPr lang="en-US"/>
              <a:t>: Treat the underlying </a:t>
            </a:r>
            <a:br>
              <a:rPr lang="en-US"/>
            </a:br>
            <a:r>
              <a:rPr lang="en-US"/>
              <a:t>etiology of left heart disease</a:t>
            </a:r>
          </a:p>
          <a:p>
            <a:pPr>
              <a:lnSpc>
                <a:spcPct val="100000"/>
              </a:lnSpc>
            </a:pPr>
            <a:r>
              <a:rPr lang="en-US" b="1"/>
              <a:t>Step 3</a:t>
            </a:r>
            <a:r>
              <a:rPr lang="en-US"/>
              <a:t>: Diuretics to optimize </a:t>
            </a:r>
            <a:br>
              <a:rPr lang="en-US"/>
            </a:br>
            <a:r>
              <a:rPr lang="en-US"/>
              <a:t>volume status and lower left </a:t>
            </a:r>
            <a:br>
              <a:rPr lang="en-US"/>
            </a:br>
            <a:r>
              <a:rPr lang="en-US"/>
              <a:t>atrial pressure </a:t>
            </a:r>
          </a:p>
          <a:p>
            <a:r>
              <a:rPr lang="en-US" b="1"/>
              <a:t>Step 4</a:t>
            </a:r>
            <a:r>
              <a:rPr lang="en-US"/>
              <a:t>: Treat comorbidities </a:t>
            </a:r>
            <a:br>
              <a:rPr lang="en-US"/>
            </a:br>
            <a:r>
              <a:rPr lang="en-US"/>
              <a:t>aggressively</a:t>
            </a:r>
          </a:p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1F2948-D710-8126-BDF6-DF59E7021DA8}"/>
              </a:ext>
            </a:extLst>
          </p:cNvPr>
          <p:cNvGrpSpPr>
            <a:grpSpLocks noChangeAspect="1"/>
          </p:cNvGrpSpPr>
          <p:nvPr/>
        </p:nvGrpSpPr>
        <p:grpSpPr>
          <a:xfrm>
            <a:off x="5847106" y="3044354"/>
            <a:ext cx="6049059" cy="3433977"/>
            <a:chOff x="4273605" y="1946449"/>
            <a:chExt cx="6279845" cy="3564991"/>
          </a:xfrm>
        </p:grpSpPr>
        <p:pic>
          <p:nvPicPr>
            <p:cNvPr id="6" name="Picture 5" descr="Diagram of a diagram showing the effects of endothelial cells&#10;&#10;Description automatically generated with medium confidence">
              <a:extLst>
                <a:ext uri="{FF2B5EF4-FFF2-40B4-BE49-F238E27FC236}">
                  <a16:creationId xmlns:a16="http://schemas.microsoft.com/office/drawing/2014/main" id="{5B53A116-73D2-FA65-02C2-EBF447456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1533" y="1946449"/>
              <a:ext cx="6151917" cy="28263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A575D0-6525-F59A-FDFA-3A933BE04578}"/>
                </a:ext>
              </a:extLst>
            </p:cNvPr>
            <p:cNvSpPr txBox="1"/>
            <p:nvPr/>
          </p:nvSpPr>
          <p:spPr>
            <a:xfrm>
              <a:off x="4490059" y="4772776"/>
              <a:ext cx="12196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Aging</a:t>
              </a:r>
            </a:p>
            <a:p>
              <a:r>
                <a:rPr lang="en-US" sz="1200"/>
                <a:t>Atrial Fibrillation</a:t>
              </a:r>
            </a:p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ED8FA2-61DB-6B4A-4D8B-6E9DE1AC90D5}"/>
                </a:ext>
              </a:extLst>
            </p:cNvPr>
            <p:cNvSpPr/>
            <p:nvPr/>
          </p:nvSpPr>
          <p:spPr>
            <a:xfrm>
              <a:off x="4273605" y="1946449"/>
              <a:ext cx="1642893" cy="340075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C89FA8E-7B7F-6223-F2CB-8D3158B05FBF}"/>
              </a:ext>
            </a:extLst>
          </p:cNvPr>
          <p:cNvSpPr txBox="1"/>
          <p:nvPr/>
        </p:nvSpPr>
        <p:spPr>
          <a:xfrm>
            <a:off x="838199" y="6547810"/>
            <a:ext cx="61005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 SJ, et al. 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2016;134(1):73-90.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249053-F2B9-921E-2C22-2333929B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115"/>
            <a:ext cx="11353800" cy="1325563"/>
          </a:xfrm>
        </p:spPr>
        <p:txBody>
          <a:bodyPr/>
          <a:lstStyle/>
          <a:p>
            <a:r>
              <a:rPr lang="en-US"/>
              <a:t>Treatment of LH Disease-Associated PH  </a:t>
            </a:r>
          </a:p>
        </p:txBody>
      </p:sp>
    </p:spTree>
    <p:extLst>
      <p:ext uri="{BB962C8B-B14F-4D97-AF65-F5344CB8AC3E}">
        <p14:creationId xmlns:p14="http://schemas.microsoft.com/office/powerpoint/2010/main" val="7743358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7F38-CD93-CF7E-C022-9836D234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115"/>
            <a:ext cx="11353800" cy="1325563"/>
          </a:xfrm>
        </p:spPr>
        <p:txBody>
          <a:bodyPr/>
          <a:lstStyle/>
          <a:p>
            <a:r>
              <a:rPr lang="en-US"/>
              <a:t>Treatment of LH Disease-Associated PH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EAB6C-0F59-B191-0076-3EBD120F4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174"/>
            <a:ext cx="10515600" cy="5032375"/>
          </a:xfrm>
        </p:spPr>
        <p:txBody>
          <a:bodyPr>
            <a:normAutofit/>
          </a:bodyPr>
          <a:lstStyle/>
          <a:p>
            <a:r>
              <a:rPr lang="en-US" b="1"/>
              <a:t>Step 1</a:t>
            </a:r>
            <a:r>
              <a:rPr lang="en-US"/>
              <a:t>: Accurate diagnosis of etiology to PH-LHD substrate and clinical decision-making</a:t>
            </a:r>
          </a:p>
          <a:p>
            <a:pPr lvl="1"/>
            <a:r>
              <a:rPr lang="en-US"/>
              <a:t>Make sure not dealing with a “zebra”</a:t>
            </a:r>
          </a:p>
          <a:p>
            <a:r>
              <a:rPr lang="en-US" b="1"/>
              <a:t>Step 2</a:t>
            </a:r>
            <a:r>
              <a:rPr lang="en-US"/>
              <a:t>: Treat the underlying etiology of left heart disease</a:t>
            </a:r>
          </a:p>
          <a:p>
            <a:r>
              <a:rPr lang="en-US" b="1"/>
              <a:t>Step 3</a:t>
            </a:r>
            <a:r>
              <a:rPr lang="en-US"/>
              <a:t>: Diuretics to optimize volume status and lower left atrial pressure </a:t>
            </a:r>
          </a:p>
          <a:p>
            <a:r>
              <a:rPr lang="en-US" b="1"/>
              <a:t>Step 4</a:t>
            </a:r>
            <a:r>
              <a:rPr lang="en-US"/>
              <a:t>: Treat comorbidities aggressively</a:t>
            </a:r>
          </a:p>
          <a:p>
            <a:r>
              <a:rPr lang="en-US" b="1"/>
              <a:t>Step 5</a:t>
            </a:r>
            <a:r>
              <a:rPr lang="en-US"/>
              <a:t>: Exercise training, HF education, chronic disease management programs</a:t>
            </a:r>
          </a:p>
          <a:p>
            <a:r>
              <a:rPr lang="en-US" b="1"/>
              <a:t>Step 6</a:t>
            </a:r>
            <a:r>
              <a:rPr lang="en-US"/>
              <a:t>: Enroll in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20934556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heart&#10;&#10;Description automatically generated">
            <a:extLst>
              <a:ext uri="{FF2B5EF4-FFF2-40B4-BE49-F238E27FC236}">
                <a16:creationId xmlns:a16="http://schemas.microsoft.com/office/drawing/2014/main" id="{CDCA721C-9C6A-FC36-D154-373D76339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94060"/>
            <a:ext cx="7772400" cy="544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5E6CD05-B7DF-B33B-057B-CDBE28D60E8F}"/>
              </a:ext>
            </a:extLst>
          </p:cNvPr>
          <p:cNvGrpSpPr/>
          <p:nvPr/>
        </p:nvGrpSpPr>
        <p:grpSpPr>
          <a:xfrm>
            <a:off x="1170576" y="2602066"/>
            <a:ext cx="9850844" cy="1704209"/>
            <a:chOff x="1170576" y="2602066"/>
            <a:chExt cx="9850844" cy="1704209"/>
          </a:xfrm>
        </p:grpSpPr>
        <p:pic>
          <p:nvPicPr>
            <p:cNvPr id="4" name="Picture 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DADCFC01-7F03-1DD3-6255-555B3A0E7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340" b="88864"/>
            <a:stretch/>
          </p:blipFill>
          <p:spPr>
            <a:xfrm>
              <a:off x="1170579" y="2602066"/>
              <a:ext cx="9850841" cy="500061"/>
            </a:xfrm>
            <a:prstGeom prst="rect">
              <a:avLst/>
            </a:prstGeom>
          </p:spPr>
        </p:pic>
        <p:pic>
          <p:nvPicPr>
            <p:cNvPr id="5" name="Picture 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C4AAB80-6DB0-AF99-CF8C-28B38140F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5570" r="1340" b="3294"/>
            <a:stretch/>
          </p:blipFill>
          <p:spPr>
            <a:xfrm>
              <a:off x="1170576" y="3806213"/>
              <a:ext cx="9850841" cy="500062"/>
            </a:xfrm>
            <a:prstGeom prst="rect">
              <a:avLst/>
            </a:prstGeom>
          </p:spPr>
        </p:pic>
        <p:pic>
          <p:nvPicPr>
            <p:cNvPr id="8" name="Picture 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F162FF42-D457-694B-5F27-0545F54E8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427" r="1340" b="77437"/>
            <a:stretch/>
          </p:blipFill>
          <p:spPr>
            <a:xfrm>
              <a:off x="1170578" y="2974111"/>
              <a:ext cx="9850841" cy="500061"/>
            </a:xfrm>
            <a:prstGeom prst="rect">
              <a:avLst/>
            </a:prstGeom>
          </p:spPr>
        </p:pic>
        <p:pic>
          <p:nvPicPr>
            <p:cNvPr id="9" name="Picture 8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DF998D3C-E971-7F75-C521-A7FC0F41E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4316" r="1340" b="34548"/>
            <a:stretch/>
          </p:blipFill>
          <p:spPr>
            <a:xfrm>
              <a:off x="1170577" y="3406736"/>
              <a:ext cx="9850841" cy="500063"/>
            </a:xfrm>
            <a:prstGeom prst="rect">
              <a:avLst/>
            </a:prstGeom>
          </p:spPr>
        </p:pic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277B85BB-3A0A-EA8E-7C9C-B2DC95F6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91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/>
              <a:t>Summary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88DAAE0-7D32-090E-967A-FD8DB1968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78668"/>
            <a:ext cx="9210675" cy="544512"/>
          </a:xfrm>
        </p:spPr>
        <p:txBody>
          <a:bodyPr/>
          <a:lstStyle/>
          <a:p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Kozaily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E, et al. </a:t>
            </a:r>
            <a:r>
              <a:rPr lang="sv-SE" i="1">
                <a:latin typeface="Arial" panose="020B0604020202020204" pitchFamily="34" charset="0"/>
                <a:cs typeface="Arial" panose="020B0604020202020204" pitchFamily="34" charset="0"/>
              </a:rPr>
              <a:t>Curr Hypertens Rep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. 2024;26(7):291-306.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
Humbert M, et al. </a:t>
            </a:r>
            <a:r>
              <a:rPr lang="en-US" i="1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 Heart J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 2022;43(38):3618-3731. </a:t>
            </a:r>
          </a:p>
        </p:txBody>
      </p:sp>
    </p:spTree>
    <p:extLst>
      <p:ext uri="{BB962C8B-B14F-4D97-AF65-F5344CB8AC3E}">
        <p14:creationId xmlns:p14="http://schemas.microsoft.com/office/powerpoint/2010/main" val="31561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7CEF92-0E52-810D-A123-E9D1B148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8991A7-0BD3-2E13-BA33-5D93905D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Adopting a staging-based treatment approach</a:t>
            </a:r>
          </a:p>
          <a:p>
            <a:pPr marL="0" indent="0">
              <a:buNone/>
            </a:pPr>
            <a:r>
              <a:rPr lang="en-US" i="1"/>
              <a:t>While PH-LHD is associated with increased mortality, PAH-specific medications should NOT be prescribed routinely</a:t>
            </a:r>
          </a:p>
          <a:p>
            <a:pPr marL="0" indent="0">
              <a:buNone/>
            </a:pPr>
            <a:endParaRPr lang="en-US" sz="900"/>
          </a:p>
          <a:p>
            <a:r>
              <a:rPr lang="en-US"/>
              <a:t>Tailoring therapies for PH-LHD through disaggregation to implement a general treatment strategy for PH-LHD in 2024</a:t>
            </a:r>
          </a:p>
          <a:p>
            <a:pPr marL="0" indent="0">
              <a:buNone/>
            </a:pPr>
            <a:r>
              <a:rPr lang="en-US" i="1"/>
              <a:t>Ensure accurate diagnosis of etiology, treat the underlying cause, optimize left atrial pressure, and enroll in clinical trials </a:t>
            </a:r>
          </a:p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A623C1-7907-D180-B249-6CB0812A0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9482" y="6514273"/>
            <a:ext cx="11124612" cy="442131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PH-LHD, pulmonary hypertension associated with left heart disease.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7CEF92-0E52-810D-A123-E9D1B148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8991A7-0BD3-2E13-BA33-5D93905D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Adopting a staging-based treatment approach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Tailoring therapies for PH-LHD through disaggregation to implement a general treatment strategy for PH-LHD in 2024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9343E9-C043-4E26-E954-3CEC0BA27888}"/>
              </a:ext>
            </a:extLst>
          </p:cNvPr>
          <p:cNvSpPr txBox="1"/>
          <p:nvPr/>
        </p:nvSpPr>
        <p:spPr>
          <a:xfrm>
            <a:off x="838200" y="6492875"/>
            <a:ext cx="809344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PH-LHD, pulmonary hypertension associated with left heart disease.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2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1996-0C23-AF46-A936-222ABC2E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000"/>
              <a:t>PH Impacts Mortality in Patients With LHD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E7A818-63FB-43B2-36CB-3D6EEC99F02C}"/>
              </a:ext>
            </a:extLst>
          </p:cNvPr>
          <p:cNvGrpSpPr/>
          <p:nvPr/>
        </p:nvGrpSpPr>
        <p:grpSpPr>
          <a:xfrm>
            <a:off x="1562197" y="1740320"/>
            <a:ext cx="3502974" cy="4548731"/>
            <a:chOff x="1276289" y="1628231"/>
            <a:chExt cx="3502974" cy="4548731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DFCCAB20-996A-5666-00BD-B08BD6E6E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99" b="9150"/>
            <a:stretch/>
          </p:blipFill>
          <p:spPr>
            <a:xfrm>
              <a:off x="1700784" y="1628233"/>
              <a:ext cx="3078479" cy="4132488"/>
            </a:xfrm>
            <a:prstGeom prst="rect">
              <a:avLst/>
            </a:prstGeom>
          </p:spPr>
        </p:pic>
        <p:pic>
          <p:nvPicPr>
            <p:cNvPr id="6" name="Content Placeholder 3">
              <a:extLst>
                <a:ext uri="{FF2B5EF4-FFF2-40B4-BE49-F238E27FC236}">
                  <a16:creationId xmlns:a16="http://schemas.microsoft.com/office/drawing/2014/main" id="{00FCBE34-79D5-ED1A-B235-FFBD40E82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879"/>
            <a:stretch/>
          </p:blipFill>
          <p:spPr>
            <a:xfrm>
              <a:off x="1276289" y="1628231"/>
              <a:ext cx="662240" cy="4548731"/>
            </a:xfrm>
            <a:prstGeom prst="rect">
              <a:avLst/>
            </a:prstGeom>
          </p:spPr>
        </p:pic>
      </p:grpSp>
      <p:pic>
        <p:nvPicPr>
          <p:cNvPr id="12" name="Picture 11" descr="A graph of survival and number remaining&#10;&#10;Description automatically generated">
            <a:extLst>
              <a:ext uri="{FF2B5EF4-FFF2-40B4-BE49-F238E27FC236}">
                <a16:creationId xmlns:a16="http://schemas.microsoft.com/office/drawing/2014/main" id="{4877D4A4-590F-81FC-70B2-1D2F7E2B1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146" y="2096228"/>
            <a:ext cx="4740657" cy="3549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9E52D8-4C23-AC34-9A7D-0492CF2FC1F8}"/>
              </a:ext>
            </a:extLst>
          </p:cNvPr>
          <p:cNvSpPr txBox="1"/>
          <p:nvPr/>
        </p:nvSpPr>
        <p:spPr>
          <a:xfrm>
            <a:off x="2313176" y="1584634"/>
            <a:ext cx="2562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Helvetica" pitchFamily="2" charset="0"/>
              </a:rPr>
              <a:t>40,082 VA patients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622E37-A812-0D6A-EA39-3A6A1F5A47E1}"/>
              </a:ext>
            </a:extLst>
          </p:cNvPr>
          <p:cNvSpPr txBox="1"/>
          <p:nvPr/>
        </p:nvSpPr>
        <p:spPr>
          <a:xfrm>
            <a:off x="7861859" y="1587647"/>
            <a:ext cx="256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Helvetica" pitchFamily="2" charset="0"/>
              </a:rPr>
              <a:t>244 </a:t>
            </a:r>
            <a:r>
              <a:rPr lang="en-US" sz="2000" b="1" err="1">
                <a:latin typeface="Helvetica" pitchFamily="2" charset="0"/>
              </a:rPr>
              <a:t>HFpEF</a:t>
            </a:r>
            <a:r>
              <a:rPr lang="en-US" sz="2000" b="1">
                <a:latin typeface="Helvetica" pitchFamily="2" charset="0"/>
              </a:rPr>
              <a:t> patients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56127-8645-7E99-08CE-61A1E5805C75}"/>
              </a:ext>
            </a:extLst>
          </p:cNvPr>
          <p:cNvSpPr txBox="1"/>
          <p:nvPr/>
        </p:nvSpPr>
        <p:spPr>
          <a:xfrm>
            <a:off x="838200" y="6492875"/>
            <a:ext cx="809344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Maron BA, et al. </a:t>
            </a:r>
            <a:r>
              <a:rPr lang="en-US" sz="1000" i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Respir Med. </a:t>
            </a:r>
            <a:r>
              <a:rPr lang="en-US" sz="1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2020;8(9):873-884. Lam CSP, et al. </a:t>
            </a:r>
            <a:r>
              <a:rPr lang="en-US" sz="1000" i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Am Coll </a:t>
            </a:r>
            <a:r>
              <a:rPr lang="en-US" sz="1000" i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sz="1000" i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2009;53(13):1119-1126.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C872D5-A224-A93F-44E5-606F97F328E6}"/>
              </a:ext>
            </a:extLst>
          </p:cNvPr>
          <p:cNvSpPr/>
          <p:nvPr/>
        </p:nvSpPr>
        <p:spPr>
          <a:xfrm>
            <a:off x="1562197" y="1740320"/>
            <a:ext cx="552353" cy="355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7C0F63-CCA8-1810-F70D-D3D4B658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983"/>
            <a:ext cx="11037570" cy="1325563"/>
          </a:xfrm>
        </p:spPr>
        <p:txBody>
          <a:bodyPr anchor="t"/>
          <a:lstStyle/>
          <a:p>
            <a:pPr algn="ctr"/>
            <a:r>
              <a:rPr lang="en-US" sz="3200"/>
              <a:t>PH Associated With Left Heart Disease Is a Spectrum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2E185-6B0D-DC93-C395-5BA916764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92874"/>
            <a:ext cx="9211408" cy="2286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Humbert M, et al. 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 Heart 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2022;43(38):3618-3731.</a:t>
            </a:r>
          </a:p>
        </p:txBody>
      </p:sp>
      <p:pic>
        <p:nvPicPr>
          <p:cNvPr id="2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9728EFD-E765-95AE-B42D-A629B2CB7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221" y="955166"/>
            <a:ext cx="4859409" cy="553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41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058483A9-F28B-A551-0C10-A506036AAF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16" r="65362"/>
          <a:stretch/>
        </p:blipFill>
        <p:spPr>
          <a:xfrm>
            <a:off x="3981099" y="1110110"/>
            <a:ext cx="4575632" cy="5434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D384D-E5F4-BE44-3574-A4786B84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69"/>
            <a:ext cx="10861431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Prevention of PH-LHD Is Likely Possible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E70582C-76D7-C9DE-2EFC-8658F75D5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93487"/>
            <a:ext cx="9210675" cy="544512"/>
          </a:xfrm>
        </p:spPr>
        <p:txBody>
          <a:bodyPr/>
          <a:lstStyle/>
          <a:p>
            <a:r>
              <a:rPr lang="en-US" dirty="0" err="1"/>
              <a:t>Cascino</a:t>
            </a:r>
            <a:r>
              <a:rPr lang="en-US" dirty="0"/>
              <a:t> TM, et al. </a:t>
            </a:r>
            <a:r>
              <a:rPr lang="en-US" i="1" dirty="0"/>
              <a:t>J Card Fail</a:t>
            </a:r>
            <a:r>
              <a:rPr lang="en-US" dirty="0"/>
              <a:t>. Published online September 26, 2024. doi:10.1016/j.cardfail.2024.09.009</a:t>
            </a:r>
          </a:p>
        </p:txBody>
      </p:sp>
    </p:spTree>
    <p:extLst>
      <p:ext uri="{BB962C8B-B14F-4D97-AF65-F5344CB8AC3E}">
        <p14:creationId xmlns:p14="http://schemas.microsoft.com/office/powerpoint/2010/main" val="311244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8B01CE-8D9D-24A0-DE83-9AF49E185C87}"/>
              </a:ext>
            </a:extLst>
          </p:cNvPr>
          <p:cNvSpPr txBox="1">
            <a:spLocks/>
          </p:cNvSpPr>
          <p:nvPr/>
        </p:nvSpPr>
        <p:spPr>
          <a:xfrm>
            <a:off x="503237" y="2644727"/>
            <a:ext cx="5303520" cy="3483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1733D4-E846-14DD-DD54-0E91EAF8B205}"/>
              </a:ext>
            </a:extLst>
          </p:cNvPr>
          <p:cNvSpPr txBox="1"/>
          <p:nvPr/>
        </p:nvSpPr>
        <p:spPr>
          <a:xfrm>
            <a:off x="838200" y="6523579"/>
            <a:ext cx="1006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Research Group, et al. 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Engl J Med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2015;373(22):2103-2116.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Zelniker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 </a:t>
            </a:r>
            <a:r>
              <a:rPr lang="nl-NL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nl-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2019;393(10166):31-39. 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EBA38-BE33-085F-5009-63330D89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143"/>
          </a:xfrm>
        </p:spPr>
        <p:txBody>
          <a:bodyPr/>
          <a:lstStyle/>
          <a:p>
            <a:r>
              <a:rPr lang="en-US" sz="4400" b="1"/>
              <a:t>Key Point: We Can Prevent HF!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333FCC-8E59-FC8D-3146-6CB40578E4AC}"/>
              </a:ext>
            </a:extLst>
          </p:cNvPr>
          <p:cNvSpPr txBox="1">
            <a:spLocks/>
          </p:cNvSpPr>
          <p:nvPr/>
        </p:nvSpPr>
        <p:spPr>
          <a:xfrm>
            <a:off x="3447055" y="2644727"/>
            <a:ext cx="5303520" cy="3483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66F4F6E-A41B-AC27-A41C-C29192140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2671145"/>
            <a:ext cx="5156200" cy="3619500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D67555-DECD-3CFF-7EB7-EFAAD5B2B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918" y="1050611"/>
            <a:ext cx="3970165" cy="16297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A9F519-C51E-9672-1577-BD287A402447}"/>
              </a:ext>
            </a:extLst>
          </p:cNvPr>
          <p:cNvSpPr/>
          <p:nvPr/>
        </p:nvSpPr>
        <p:spPr>
          <a:xfrm>
            <a:off x="3591181" y="4177632"/>
            <a:ext cx="4976602" cy="153750"/>
          </a:xfrm>
          <a:prstGeom prst="rect">
            <a:avLst/>
          </a:prstGeom>
          <a:solidFill>
            <a:schemeClr val="bg1">
              <a:alpha val="0"/>
            </a:schemeClr>
          </a:solidFill>
          <a:ln w="34925">
            <a:solidFill>
              <a:srgbClr val="004A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8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8B01CE-8D9D-24A0-DE83-9AF49E185C87}"/>
              </a:ext>
            </a:extLst>
          </p:cNvPr>
          <p:cNvSpPr txBox="1">
            <a:spLocks/>
          </p:cNvSpPr>
          <p:nvPr/>
        </p:nvSpPr>
        <p:spPr>
          <a:xfrm>
            <a:off x="503237" y="2644727"/>
            <a:ext cx="5303520" cy="34830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92EC6CC2-3A8C-83DB-8911-15366B52A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2" y="2671145"/>
            <a:ext cx="5156200" cy="3619500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D78F3F-EE84-646F-EF99-0EA596504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00" y="1050611"/>
            <a:ext cx="3970165" cy="16297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3F2BA5-365E-D5CC-1D69-B9C64DC13206}"/>
              </a:ext>
            </a:extLst>
          </p:cNvPr>
          <p:cNvSpPr/>
          <p:nvPr/>
        </p:nvSpPr>
        <p:spPr>
          <a:xfrm>
            <a:off x="647363" y="4177632"/>
            <a:ext cx="4976602" cy="153750"/>
          </a:xfrm>
          <a:prstGeom prst="rect">
            <a:avLst/>
          </a:prstGeom>
          <a:solidFill>
            <a:schemeClr val="bg1">
              <a:alpha val="0"/>
            </a:schemeClr>
          </a:solidFill>
          <a:ln w="34925">
            <a:solidFill>
              <a:srgbClr val="004A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1877AB36-A611-E9C8-2BC1-5BD8A8C4E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3" y="3163732"/>
            <a:ext cx="5888673" cy="2031120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DEAFBF-CDEC-D029-544D-5299EF504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602" y="1090720"/>
            <a:ext cx="5958107" cy="17494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EFCABB2-F72B-7ADA-B70F-E179D3A984BF}"/>
              </a:ext>
            </a:extLst>
          </p:cNvPr>
          <p:cNvSpPr/>
          <p:nvPr/>
        </p:nvSpPr>
        <p:spPr>
          <a:xfrm>
            <a:off x="5966726" y="4242597"/>
            <a:ext cx="5725550" cy="874022"/>
          </a:xfrm>
          <a:prstGeom prst="rect">
            <a:avLst/>
          </a:prstGeom>
          <a:solidFill>
            <a:schemeClr val="bg1">
              <a:alpha val="0"/>
            </a:schemeClr>
          </a:solidFill>
          <a:ln w="34925">
            <a:solidFill>
              <a:srgbClr val="004A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9DD794-54ED-E44B-828F-6BE8040E2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972" y="2968253"/>
            <a:ext cx="5878689" cy="1663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CD27D42-2516-D80C-C9E2-284A4AF89DC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821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Key Point: We Can Prevent HF!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26B25-4C8B-AE0C-7597-FB90FC11ABC2}"/>
              </a:ext>
            </a:extLst>
          </p:cNvPr>
          <p:cNvSpPr txBox="1"/>
          <p:nvPr/>
        </p:nvSpPr>
        <p:spPr>
          <a:xfrm>
            <a:off x="838200" y="6523579"/>
            <a:ext cx="1006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Research Group, et al. </a:t>
            </a:r>
            <a:r>
              <a:rPr lang="en-US" sz="10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Engl J Med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2015;373(22):2103-2116. </a:t>
            </a:r>
            <a:r>
              <a:rPr lang="en-US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Zelniker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 </a:t>
            </a:r>
            <a:r>
              <a:rPr lang="nl-NL" sz="10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nl-NL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2019;393(10166):31-39. 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384D-E5F4-BE44-3574-A4786B84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 LHD Aggressively Per Guidelines</a:t>
            </a:r>
          </a:p>
        </p:txBody>
      </p:sp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058483A9-F28B-A551-0C10-A506036AAF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410"/>
          <a:stretch/>
        </p:blipFill>
        <p:spPr>
          <a:xfrm>
            <a:off x="1641529" y="1385082"/>
            <a:ext cx="8908942" cy="4865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900435-7720-D099-2454-8FEED87B4E6B}"/>
              </a:ext>
            </a:extLst>
          </p:cNvPr>
          <p:cNvSpPr txBox="1"/>
          <p:nvPr/>
        </p:nvSpPr>
        <p:spPr>
          <a:xfrm>
            <a:off x="838200" y="6523579"/>
            <a:ext cx="1006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Cascino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TM, et al. </a:t>
            </a:r>
            <a:r>
              <a:rPr lang="en-US" sz="10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Card Fail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Published online September 26, 2024. doi:10.1016/j.cardfail.2024.09.009</a:t>
            </a:r>
          </a:p>
        </p:txBody>
      </p:sp>
    </p:spTree>
    <p:extLst>
      <p:ext uri="{BB962C8B-B14F-4D97-AF65-F5344CB8AC3E}">
        <p14:creationId xmlns:p14="http://schemas.microsoft.com/office/powerpoint/2010/main" val="1766419884"/>
      </p:ext>
    </p:extLst>
  </p:cSld>
  <p:clrMapOvr>
    <a:masterClrMapping/>
  </p:clrMapOvr>
</p:sld>
</file>

<file path=ppt/theme/theme1.xml><?xml version="1.0" encoding="utf-8"?>
<a:theme xmlns:a="http://schemas.openxmlformats.org/drawingml/2006/main" name="TC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ME" id="{E9BD9E97-C438-7D4E-BED9-346D6965081C}" vid="{A28E7414-6F2D-1944-8CB9-6E8300FA00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FC38A2E-7336-D849-A493-28B624789E54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7" ma:contentTypeDescription="Create a new document." ma:contentTypeScope="" ma:versionID="40f5f040c094e5ddf758294c2e8e462f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5e88dac16800bfa344dbc998da4578eb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128</Value>
      <Value>80</Value>
      <Value>79</Value>
      <Value>435</Value>
      <Value>162</Value>
      <Value>419</Value>
      <Value>122</Value>
      <Value>148</Value>
    </TaxCatchAll>
    <Client_x0020_Name xmlns="3e3b0376-e8b9-4908-bff9-700406eddda5" xsi:nil="true"/>
    <Opportunity_x0020_Number_x0020_ xmlns="3e3b0376-e8b9-4908-bff9-700406eddda5">014757_014805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Webinar</TermName>
          <TermId xmlns="http://schemas.microsoft.com/office/infopath/2007/PartnerControls">0ee28f60-ae87-446f-9158-cb1c1c9b343e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Leticia Samaras</TermName>
          <TermId xmlns="http://schemas.microsoft.com/office/infopath/2007/PartnerControls">739d03f7-98f0-422e-982f-4ff8aab1b5df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Multi-Support Grants</TermName>
          <TermId xmlns="http://schemas.microsoft.com/office/infopath/2007/PartnerControls">19d7158b-3810-453b-bca2-bfba31d158a7</TermId>
        </TermInfo>
      </Terms>
    </aa680e92a1d245a0a6b58205b432afd7>
    <j7bff3f86c6e47f9ae99a2d10c8c7749 xmlns="6d36001d-906c-42d8-9280-446ac03b1c48">
      <Terms xmlns="http://schemas.microsoft.com/office/infopath/2007/PartnerControls"/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Kathleen Sheridan</TermName>
          <TermId xmlns="http://schemas.microsoft.com/office/infopath/2007/PartnerControls">3308fed4-61a8-4df8-8795-94ea1c0b2833</TermId>
        </TermInfo>
      </Terms>
    </aec9593b9aef438a83de6b1b34161499>
    <abf3b563650f4febb83e81f8ea956346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Emily Selverian</TermName>
          <TermId xmlns="http://schemas.microsoft.com/office/infopath/2007/PartnerControls">afe9b9ea-ec01-44cc-9be2-a2cd5a24d099</TermId>
        </TermInfo>
      </Terms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Live Event Production</TermName>
          <TermId xmlns="http://schemas.microsoft.com/office/infopath/2007/PartnerControls">ee28a792-298f-462d-884a-4447fabc6806</TermId>
        </TermInfo>
      </Terms>
    </m2ce0a529c0c4170ae055dea480a0d9d>
    <jb4291d51d504da0b34e0839496c2755 xmlns="3e3b0376-e8b9-4908-bff9-700406eddda5" xsi:nil="true"/>
    <Brand_x0020_Name xmlns="3e3b0376-e8b9-4908-bff9-700406eddd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A59BE2-D8DE-4C77-AA15-DBEC5394C8C9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1181A1-75B5-49A7-93E8-DDB93017D078}">
  <ds:schemaRefs>
    <ds:schemaRef ds:uri="3e3b0376-e8b9-4908-bff9-700406eddda5"/>
    <ds:schemaRef ds:uri="http://purl.org/dc/terms/"/>
    <ds:schemaRef ds:uri="6d36001d-906c-42d8-9280-446ac03b1c48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20E7E9-38E6-4C23-BAD6-9F444F7FBD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TCME</Template>
  <TotalTime>0</TotalTime>
  <Words>1144</Words>
  <Application>Microsoft Office PowerPoint</Application>
  <PresentationFormat>Widescreen</PresentationFormat>
  <Paragraphs>144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Avenir Black</vt:lpstr>
      <vt:lpstr>Avenir Heavy</vt:lpstr>
      <vt:lpstr>Calibri</vt:lpstr>
      <vt:lpstr>Helvetica</vt:lpstr>
      <vt:lpstr>Helvetica Light</vt:lpstr>
      <vt:lpstr>Symbol</vt:lpstr>
      <vt:lpstr>TCME</vt:lpstr>
      <vt:lpstr>Management of Left Heart Disease-Associated PH </vt:lpstr>
      <vt:lpstr>Overview </vt:lpstr>
      <vt:lpstr>Overview </vt:lpstr>
      <vt:lpstr>PH Impacts Mortality in Patients With LHD</vt:lpstr>
      <vt:lpstr>PH Associated With Left Heart Disease Is a Spectrum</vt:lpstr>
      <vt:lpstr>Prevention of PH-LHD Is Likely Possible</vt:lpstr>
      <vt:lpstr>Key Point: We Can Prevent HF!</vt:lpstr>
      <vt:lpstr>PowerPoint Presentation</vt:lpstr>
      <vt:lpstr>Treat LHD Aggressively Per Guidelines</vt:lpstr>
      <vt:lpstr>SGLT2i Lower mPAP Independent of Diuretics </vt:lpstr>
      <vt:lpstr>Palliative Therapy Can Be Considered for Stage D Patients </vt:lpstr>
      <vt:lpstr>No FDA-Approved PAH-Specific Medications for PH-LHD!</vt:lpstr>
      <vt:lpstr>No FDA-Approved PAH-Specific Medications for PH-LHD!</vt:lpstr>
      <vt:lpstr>No Large Multicenter Trials That Show Benefit</vt:lpstr>
      <vt:lpstr>No Large Multicenter Trials That Show Benefit</vt:lpstr>
      <vt:lpstr>Overview </vt:lpstr>
      <vt:lpstr>Overview </vt:lpstr>
      <vt:lpstr>Treatment of LH Disease-Associated PH  </vt:lpstr>
      <vt:lpstr>Treatment of LH Disease-Associated PH  </vt:lpstr>
      <vt:lpstr>Treatment of LH Disease-Associated PH  </vt:lpstr>
      <vt:lpstr>Treatment of LH Disease-Associated PH  </vt:lpstr>
      <vt:lpstr>Treatment of LH Disease-Associated PH  </vt:lpstr>
      <vt:lpstr>Summary</vt:lpstr>
      <vt:lpstr>Overview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in Pulmonary Hypertension</dc:title>
  <dc:creator>Cascino, Thomas</dc:creator>
  <cp:lastModifiedBy>Lindsay Beninati</cp:lastModifiedBy>
  <cp:revision>2</cp:revision>
  <dcterms:created xsi:type="dcterms:W3CDTF">2022-10-10T14:57:02Z</dcterms:created>
  <dcterms:modified xsi:type="dcterms:W3CDTF">2024-10-11T22:47:56Z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Scientific Affairs">
    <vt:lpwstr>128</vt:lpwstr>
  </property>
  <property fmtid="{D5CDD505-2E9C-101B-9397-08002B2CF9AE}" pid="4" name="USH Subsidiary">
    <vt:lpwstr>79;#TotalCME|c15e2972-8fde-4041-8c89-408610ae5290</vt:lpwstr>
  </property>
  <property fmtid="{D5CDD505-2E9C-101B-9397-08002B2CF9AE}" pid="5" name="Supporter Name">
    <vt:lpwstr>419;#Multi-Support Grants|19d7158b-3810-453b-bca2-bfba31d158a7</vt:lpwstr>
  </property>
  <property fmtid="{D5CDD505-2E9C-101B-9397-08002B2CF9AE}" pid="6" name="h17b8e17546742428aecc4bb79eff81d0">
    <vt:lpwstr>Pulmonology|b98e7162-16de-4860-bdb5-77c358d714ed</vt:lpwstr>
  </property>
  <property fmtid="{D5CDD505-2E9C-101B-9397-08002B2CF9AE}" pid="7" name="Project Lead">
    <vt:lpwstr>148;#Leticia Samaras|739d03f7-98f0-422e-982f-4ff8aab1b5df</vt:lpwstr>
  </property>
  <property fmtid="{D5CDD505-2E9C-101B-9397-08002B2CF9AE}" pid="8" name="Product Type">
    <vt:lpwstr>162</vt:lpwstr>
  </property>
  <property fmtid="{D5CDD505-2E9C-101B-9397-08002B2CF9AE}" pid="9" name="jb4291d51d504da0b34e0839496c27550">
    <vt:lpwstr>TotalCME|c15e2972-8fde-4041-8c89-408610ae5290</vt:lpwstr>
  </property>
  <property fmtid="{D5CDD505-2E9C-101B-9397-08002B2CF9AE}" pid="10" name="Therapeutic Area">
    <vt:lpwstr>80</vt:lpwstr>
  </property>
  <property fmtid="{D5CDD505-2E9C-101B-9397-08002B2CF9AE}" pid="11" name="Project Item">
    <vt:lpwstr>435</vt:lpwstr>
  </property>
  <property fmtid="{D5CDD505-2E9C-101B-9397-08002B2CF9AE}" pid="12" name="Producer">
    <vt:lpwstr>122</vt:lpwstr>
  </property>
  <property fmtid="{D5CDD505-2E9C-101B-9397-08002B2CF9AE}" pid="13" name="MediaServiceImageTags">
    <vt:lpwstr/>
  </property>
  <property fmtid="{D5CDD505-2E9C-101B-9397-08002B2CF9AE}" pid="14" name="Initiative Lead">
    <vt:lpwstr/>
  </property>
  <property fmtid="{D5CDD505-2E9C-101B-9397-08002B2CF9AE}" pid="15" name="Opportunity Number">
    <vt:lpwstr>014757_014805</vt:lpwstr>
  </property>
</Properties>
</file>